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30"/>
  </p:notesMasterIdLst>
  <p:sldIdLst>
    <p:sldId id="257" r:id="rId2"/>
    <p:sldId id="258" r:id="rId3"/>
    <p:sldId id="314" r:id="rId4"/>
    <p:sldId id="315" r:id="rId5"/>
    <p:sldId id="316" r:id="rId6"/>
    <p:sldId id="333" r:id="rId7"/>
    <p:sldId id="334" r:id="rId8"/>
    <p:sldId id="321" r:id="rId9"/>
    <p:sldId id="317" r:id="rId10"/>
    <p:sldId id="318" r:id="rId11"/>
    <p:sldId id="322" r:id="rId12"/>
    <p:sldId id="313" r:id="rId13"/>
    <p:sldId id="262" r:id="rId14"/>
    <p:sldId id="264" r:id="rId15"/>
    <p:sldId id="335" r:id="rId16"/>
    <p:sldId id="265" r:id="rId17"/>
    <p:sldId id="337" r:id="rId18"/>
    <p:sldId id="307" r:id="rId19"/>
    <p:sldId id="323" r:id="rId20"/>
    <p:sldId id="324" r:id="rId21"/>
    <p:sldId id="325" r:id="rId22"/>
    <p:sldId id="327" r:id="rId23"/>
    <p:sldId id="336" r:id="rId24"/>
    <p:sldId id="275" r:id="rId25"/>
    <p:sldId id="329" r:id="rId26"/>
    <p:sldId id="330" r:id="rId27"/>
    <p:sldId id="331" r:id="rId28"/>
    <p:sldId id="292"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73" autoAdjust="0"/>
    <p:restoredTop sz="94660"/>
  </p:normalViewPr>
  <p:slideViewPr>
    <p:cSldViewPr snapToGrid="0">
      <p:cViewPr varScale="1">
        <p:scale>
          <a:sx n="108" d="100"/>
          <a:sy n="108" d="100"/>
        </p:scale>
        <p:origin x="75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880424-C4BA-4140-8614-82A99CAD9D77}" type="datetimeFigureOut">
              <a:rPr lang="en-US" smtClean="0"/>
              <a:t>3/27/2019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6A4B3-8F22-4FBA-AC5A-EF0852D9C844}" type="slidenum">
              <a:rPr lang="en-US" smtClean="0"/>
              <a:t>‹#›</a:t>
            </a:fld>
            <a:endParaRPr lang="en-US"/>
          </a:p>
        </p:txBody>
      </p:sp>
    </p:spTree>
    <p:extLst>
      <p:ext uri="{BB962C8B-B14F-4D97-AF65-F5344CB8AC3E}">
        <p14:creationId xmlns:p14="http://schemas.microsoft.com/office/powerpoint/2010/main" val="393093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a:t> ©This presentation and the content contained herein are the property of the author and shall not be copied, used, or implemented in part or in whole without the expressed written consent of the author.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C3D08-BA86-4495-813E-3A46845C28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7368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C3D08-BA86-4495-813E-3A46845C28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5648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C3D08-BA86-4495-813E-3A46845C28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5368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C3D08-BA86-4495-813E-3A46845C28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5520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C3D08-BA86-4495-813E-3A46845C28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3219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C3D08-BA86-4495-813E-3A46845C28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003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C3D08-BA86-4495-813E-3A46845C28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6665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C3D08-BA86-4495-813E-3A46845C28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71038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C3D08-BA86-4495-813E-3A46845C28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19839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C3D08-BA86-4495-813E-3A46845C28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21102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C3D08-BA86-4495-813E-3A46845C28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0668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C3D08-BA86-4495-813E-3A46845C28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5621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C3D08-BA86-4495-813E-3A46845C28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4925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C3D08-BA86-4495-813E-3A46845C28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43177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C3D08-BA86-4495-813E-3A46845C28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32783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C3D08-BA86-4495-813E-3A46845C28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82289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C3D08-BA86-4495-813E-3A46845C28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11643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C3D08-BA86-4495-813E-3A46845C28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41190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C3D08-BA86-4495-813E-3A46845C28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58612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C3D08-BA86-4495-813E-3A46845C28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84958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C3D08-BA86-4495-813E-3A46845C28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9694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C3D08-BA86-4495-813E-3A46845C28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1870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C3D08-BA86-4495-813E-3A46845C28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8149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C3D08-BA86-4495-813E-3A46845C28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7716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C3D08-BA86-4495-813E-3A46845C28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8119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C3D08-BA86-4495-813E-3A46845C28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8039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C3D08-BA86-4495-813E-3A46845C28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857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C3D08-BA86-4495-813E-3A46845C28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44295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EABDF60-3781-4B98-A2F2-1557EFDF7A71}" type="datetimeFigureOut">
              <a:rPr lang="en-US" smtClean="0"/>
              <a:t>3/27/2019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67519E-E758-4268-955B-45448AFB349A}" type="slidenum">
              <a:rPr lang="en-US" smtClean="0"/>
              <a:t>‹#›</a:t>
            </a:fld>
            <a:endParaRPr lang="en-US"/>
          </a:p>
        </p:txBody>
      </p:sp>
    </p:spTree>
    <p:extLst>
      <p:ext uri="{BB962C8B-B14F-4D97-AF65-F5344CB8AC3E}">
        <p14:creationId xmlns:p14="http://schemas.microsoft.com/office/powerpoint/2010/main" val="1556555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EABDF60-3781-4B98-A2F2-1557EFDF7A71}" type="datetimeFigureOut">
              <a:rPr lang="en-US" smtClean="0"/>
              <a:t>3/27/2019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67519E-E758-4268-955B-45448AFB349A}" type="slidenum">
              <a:rPr lang="en-US" smtClean="0"/>
              <a:t>‹#›</a:t>
            </a:fld>
            <a:endParaRPr lang="en-US"/>
          </a:p>
        </p:txBody>
      </p:sp>
    </p:spTree>
    <p:extLst>
      <p:ext uri="{BB962C8B-B14F-4D97-AF65-F5344CB8AC3E}">
        <p14:creationId xmlns:p14="http://schemas.microsoft.com/office/powerpoint/2010/main" val="1469808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EABDF60-3781-4B98-A2F2-1557EFDF7A71}" type="datetimeFigureOut">
              <a:rPr lang="en-US" smtClean="0"/>
              <a:t>3/27/2019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67519E-E758-4268-955B-45448AFB349A}" type="slidenum">
              <a:rPr lang="en-US" smtClean="0"/>
              <a:t>‹#›</a:t>
            </a:fld>
            <a:endParaRPr lang="en-US"/>
          </a:p>
        </p:txBody>
      </p:sp>
    </p:spTree>
    <p:extLst>
      <p:ext uri="{BB962C8B-B14F-4D97-AF65-F5344CB8AC3E}">
        <p14:creationId xmlns:p14="http://schemas.microsoft.com/office/powerpoint/2010/main" val="2798881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EABDF60-3781-4B98-A2F2-1557EFDF7A71}" type="datetimeFigureOut">
              <a:rPr lang="en-US" smtClean="0"/>
              <a:t>3/27/2019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67519E-E758-4268-955B-45448AFB349A}" type="slidenum">
              <a:rPr lang="en-US" smtClean="0"/>
              <a:t>‹#›</a:t>
            </a:fld>
            <a:endParaRPr lang="en-US"/>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205379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EABDF60-3781-4B98-A2F2-1557EFDF7A71}" type="datetimeFigureOut">
              <a:rPr lang="en-US" smtClean="0"/>
              <a:t>3/27/2019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67519E-E758-4268-955B-45448AFB349A}" type="slidenum">
              <a:rPr lang="en-US" smtClean="0"/>
              <a:t>‹#›</a:t>
            </a:fld>
            <a:endParaRPr lang="en-US"/>
          </a:p>
        </p:txBody>
      </p:sp>
    </p:spTree>
    <p:extLst>
      <p:ext uri="{BB962C8B-B14F-4D97-AF65-F5344CB8AC3E}">
        <p14:creationId xmlns:p14="http://schemas.microsoft.com/office/powerpoint/2010/main" val="17004594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EABDF60-3781-4B98-A2F2-1557EFDF7A71}" type="datetimeFigureOut">
              <a:rPr lang="en-US" smtClean="0"/>
              <a:t>3/27/2019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67519E-E758-4268-955B-45448AFB349A}" type="slidenum">
              <a:rPr lang="en-US" smtClean="0"/>
              <a:t>‹#›</a:t>
            </a:fld>
            <a:endParaRPr lang="en-US"/>
          </a:p>
        </p:txBody>
      </p:sp>
    </p:spTree>
    <p:extLst>
      <p:ext uri="{BB962C8B-B14F-4D97-AF65-F5344CB8AC3E}">
        <p14:creationId xmlns:p14="http://schemas.microsoft.com/office/powerpoint/2010/main" val="20569250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EABDF60-3781-4B98-A2F2-1557EFDF7A71}" type="datetimeFigureOut">
              <a:rPr lang="en-US" smtClean="0"/>
              <a:t>3/27/2019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67519E-E758-4268-955B-45448AFB349A}" type="slidenum">
              <a:rPr lang="en-US" smtClean="0"/>
              <a:t>‹#›</a:t>
            </a:fld>
            <a:endParaRPr lang="en-US"/>
          </a:p>
        </p:txBody>
      </p:sp>
    </p:spTree>
    <p:extLst>
      <p:ext uri="{BB962C8B-B14F-4D97-AF65-F5344CB8AC3E}">
        <p14:creationId xmlns:p14="http://schemas.microsoft.com/office/powerpoint/2010/main" val="1242454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ABDF60-3781-4B98-A2F2-1557EFDF7A71}" type="datetimeFigureOut">
              <a:rPr lang="en-US" smtClean="0"/>
              <a:t>3/27/2019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67519E-E758-4268-955B-45448AFB349A}" type="slidenum">
              <a:rPr lang="en-US" smtClean="0"/>
              <a:t>‹#›</a:t>
            </a:fld>
            <a:endParaRPr lang="en-US"/>
          </a:p>
        </p:txBody>
      </p:sp>
    </p:spTree>
    <p:extLst>
      <p:ext uri="{BB962C8B-B14F-4D97-AF65-F5344CB8AC3E}">
        <p14:creationId xmlns:p14="http://schemas.microsoft.com/office/powerpoint/2010/main" val="36198397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ABDF60-3781-4B98-A2F2-1557EFDF7A71}" type="datetimeFigureOut">
              <a:rPr lang="en-US" smtClean="0"/>
              <a:t>3/27/2019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67519E-E758-4268-955B-45448AFB349A}" type="slidenum">
              <a:rPr lang="en-US" smtClean="0"/>
              <a:t>‹#›</a:t>
            </a:fld>
            <a:endParaRPr lang="en-US"/>
          </a:p>
        </p:txBody>
      </p:sp>
    </p:spTree>
    <p:extLst>
      <p:ext uri="{BB962C8B-B14F-4D97-AF65-F5344CB8AC3E}">
        <p14:creationId xmlns:p14="http://schemas.microsoft.com/office/powerpoint/2010/main" val="4080863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ABDF60-3781-4B98-A2F2-1557EFDF7A71}" type="datetimeFigureOut">
              <a:rPr lang="en-US" smtClean="0"/>
              <a:t>3/27/2019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67519E-E758-4268-955B-45448AFB349A}" type="slidenum">
              <a:rPr lang="en-US" smtClean="0"/>
              <a:t>‹#›</a:t>
            </a:fld>
            <a:endParaRPr lang="en-US"/>
          </a:p>
        </p:txBody>
      </p:sp>
    </p:spTree>
    <p:extLst>
      <p:ext uri="{BB962C8B-B14F-4D97-AF65-F5344CB8AC3E}">
        <p14:creationId xmlns:p14="http://schemas.microsoft.com/office/powerpoint/2010/main" val="1638898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ABDF60-3781-4B98-A2F2-1557EFDF7A71}" type="datetimeFigureOut">
              <a:rPr lang="en-US" smtClean="0"/>
              <a:t>3/27/2019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67519E-E758-4268-955B-45448AFB349A}" type="slidenum">
              <a:rPr lang="en-US" smtClean="0"/>
              <a:t>‹#›</a:t>
            </a:fld>
            <a:endParaRPr lang="en-US"/>
          </a:p>
        </p:txBody>
      </p:sp>
    </p:spTree>
    <p:extLst>
      <p:ext uri="{BB962C8B-B14F-4D97-AF65-F5344CB8AC3E}">
        <p14:creationId xmlns:p14="http://schemas.microsoft.com/office/powerpoint/2010/main" val="402659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EABDF60-3781-4B98-A2F2-1557EFDF7A71}" type="datetimeFigureOut">
              <a:rPr lang="en-US" smtClean="0"/>
              <a:t>3/27/2019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67519E-E758-4268-955B-45448AFB349A}" type="slidenum">
              <a:rPr lang="en-US" smtClean="0"/>
              <a:t>‹#›</a:t>
            </a:fld>
            <a:endParaRPr lang="en-US"/>
          </a:p>
        </p:txBody>
      </p:sp>
    </p:spTree>
    <p:extLst>
      <p:ext uri="{BB962C8B-B14F-4D97-AF65-F5344CB8AC3E}">
        <p14:creationId xmlns:p14="http://schemas.microsoft.com/office/powerpoint/2010/main" val="2595727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ABDF60-3781-4B98-A2F2-1557EFDF7A71}" type="datetimeFigureOut">
              <a:rPr lang="en-US" smtClean="0"/>
              <a:t>3/27/2019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67519E-E758-4268-955B-45448AFB349A}" type="slidenum">
              <a:rPr lang="en-US" smtClean="0"/>
              <a:t>‹#›</a:t>
            </a:fld>
            <a:endParaRPr lang="en-US"/>
          </a:p>
        </p:txBody>
      </p:sp>
    </p:spTree>
    <p:extLst>
      <p:ext uri="{BB962C8B-B14F-4D97-AF65-F5344CB8AC3E}">
        <p14:creationId xmlns:p14="http://schemas.microsoft.com/office/powerpoint/2010/main" val="3570124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EABDF60-3781-4B98-A2F2-1557EFDF7A71}" type="datetimeFigureOut">
              <a:rPr lang="en-US" smtClean="0"/>
              <a:t>3/27/2019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67519E-E758-4268-955B-45448AFB349A}" type="slidenum">
              <a:rPr lang="en-US" smtClean="0"/>
              <a:t>‹#›</a:t>
            </a:fld>
            <a:endParaRPr lang="en-US"/>
          </a:p>
        </p:txBody>
      </p:sp>
    </p:spTree>
    <p:extLst>
      <p:ext uri="{BB962C8B-B14F-4D97-AF65-F5344CB8AC3E}">
        <p14:creationId xmlns:p14="http://schemas.microsoft.com/office/powerpoint/2010/main" val="3883535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EABDF60-3781-4B98-A2F2-1557EFDF7A71}" type="datetimeFigureOut">
              <a:rPr lang="en-US" smtClean="0"/>
              <a:t>3/27/2019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67519E-E758-4268-955B-45448AFB349A}" type="slidenum">
              <a:rPr lang="en-US" smtClean="0"/>
              <a:t>‹#›</a:t>
            </a:fld>
            <a:endParaRPr lang="en-US"/>
          </a:p>
        </p:txBody>
      </p:sp>
    </p:spTree>
    <p:extLst>
      <p:ext uri="{BB962C8B-B14F-4D97-AF65-F5344CB8AC3E}">
        <p14:creationId xmlns:p14="http://schemas.microsoft.com/office/powerpoint/2010/main" val="1618192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4EABDF60-3781-4B98-A2F2-1557EFDF7A71}" type="datetimeFigureOut">
              <a:rPr lang="en-US" smtClean="0"/>
              <a:t>3/27/2019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67519E-E758-4268-955B-45448AFB349A}" type="slidenum">
              <a:rPr lang="en-US" smtClean="0"/>
              <a:t>‹#›</a:t>
            </a:fld>
            <a:endParaRPr lang="en-US"/>
          </a:p>
        </p:txBody>
      </p:sp>
    </p:spTree>
    <p:extLst>
      <p:ext uri="{BB962C8B-B14F-4D97-AF65-F5344CB8AC3E}">
        <p14:creationId xmlns:p14="http://schemas.microsoft.com/office/powerpoint/2010/main" val="347963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EABDF60-3781-4B98-A2F2-1557EFDF7A71}" type="datetimeFigureOut">
              <a:rPr lang="en-US" smtClean="0"/>
              <a:t>3/27/2019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67519E-E758-4268-955B-45448AFB349A}" type="slidenum">
              <a:rPr lang="en-US" smtClean="0"/>
              <a:t>‹#›</a:t>
            </a:fld>
            <a:endParaRPr lang="en-US"/>
          </a:p>
        </p:txBody>
      </p:sp>
    </p:spTree>
    <p:extLst>
      <p:ext uri="{BB962C8B-B14F-4D97-AF65-F5344CB8AC3E}">
        <p14:creationId xmlns:p14="http://schemas.microsoft.com/office/powerpoint/2010/main" val="167932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EABDF60-3781-4B98-A2F2-1557EFDF7A71}" type="datetimeFigureOut">
              <a:rPr lang="en-US" smtClean="0"/>
              <a:t>3/27/2019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67519E-E758-4268-955B-45448AFB349A}" type="slidenum">
              <a:rPr lang="en-US" smtClean="0"/>
              <a:t>‹#›</a:t>
            </a:fld>
            <a:endParaRPr lang="en-US"/>
          </a:p>
        </p:txBody>
      </p:sp>
    </p:spTree>
    <p:extLst>
      <p:ext uri="{BB962C8B-B14F-4D97-AF65-F5344CB8AC3E}">
        <p14:creationId xmlns:p14="http://schemas.microsoft.com/office/powerpoint/2010/main" val="1051763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70000"/>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4EABDF60-3781-4B98-A2F2-1557EFDF7A71}" type="datetimeFigureOut">
              <a:rPr lang="en-US" smtClean="0"/>
              <a:t>3/27/2019</a:t>
            </a:fld>
            <a:endParaRPr lang="en-US"/>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2B67519E-E758-4268-955B-45448AFB349A}" type="slidenum">
              <a:rPr lang="en-US" smtClean="0"/>
              <a:t>‹#›</a:t>
            </a:fld>
            <a:endParaRPr lang="en-US"/>
          </a:p>
        </p:txBody>
      </p:sp>
    </p:spTree>
    <p:extLst>
      <p:ext uri="{BB962C8B-B14F-4D97-AF65-F5344CB8AC3E}">
        <p14:creationId xmlns:p14="http://schemas.microsoft.com/office/powerpoint/2010/main" val="99345255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18.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405" y="1445415"/>
            <a:ext cx="9156405" cy="3492404"/>
          </a:xfrm>
          <a:gradFill flip="none" rotWithShape="1">
            <a:gsLst>
              <a:gs pos="0">
                <a:srgbClr val="FFFFFF">
                  <a:alpha val="25000"/>
                </a:srgbClr>
              </a:gs>
              <a:gs pos="0">
                <a:schemeClr val="accent3">
                  <a:lumMod val="0"/>
                  <a:lumOff val="100000"/>
                  <a:alpha val="50000"/>
                </a:schemeClr>
              </a:gs>
              <a:gs pos="100000">
                <a:schemeClr val="bg1"/>
              </a:gs>
            </a:gsLst>
            <a:lin ang="0" scaled="1"/>
            <a:tileRect/>
          </a:gradFill>
        </p:spPr>
        <p:txBody>
          <a:bodyPr anchor="t">
            <a:noAutofit/>
          </a:bodyPr>
          <a:lstStyle/>
          <a:p>
            <a:pPr algn="ctr"/>
            <a:br>
              <a:rPr lang="en-US" sz="4000" b="1" cap="none" dirty="0">
                <a:solidFill>
                  <a:schemeClr val="accent1">
                    <a:lumMod val="75000"/>
                  </a:schemeClr>
                </a:solidFill>
                <a:latin typeface="Garamond" panose="02020404030301010803" pitchFamily="18" charset="0"/>
              </a:rPr>
            </a:br>
            <a:r>
              <a:rPr lang="en-US" sz="4000" b="1" cap="none" dirty="0">
                <a:solidFill>
                  <a:schemeClr val="accent1">
                    <a:lumMod val="75000"/>
                  </a:schemeClr>
                </a:solidFill>
                <a:latin typeface="Garamond" panose="02020404030301010803" pitchFamily="18" charset="0"/>
              </a:rPr>
              <a:t>Examining Distributions of Arsenic and Uranium in Domestic Wells Within the Deep River Quadrangle</a:t>
            </a:r>
          </a:p>
        </p:txBody>
      </p:sp>
      <p:sp>
        <p:nvSpPr>
          <p:cNvPr id="3" name="Subtitle 2"/>
          <p:cNvSpPr>
            <a:spLocks noGrp="1"/>
          </p:cNvSpPr>
          <p:nvPr>
            <p:ph type="subTitle" idx="1"/>
          </p:nvPr>
        </p:nvSpPr>
        <p:spPr>
          <a:xfrm>
            <a:off x="-6202" y="3803241"/>
            <a:ext cx="9119190" cy="1134578"/>
          </a:xfrm>
        </p:spPr>
        <p:txBody>
          <a:bodyPr>
            <a:noAutofit/>
          </a:bodyPr>
          <a:lstStyle/>
          <a:p>
            <a:pPr algn="ctr"/>
            <a:r>
              <a:rPr lang="en-US" sz="2200" b="1" cap="none" dirty="0">
                <a:solidFill>
                  <a:schemeClr val="tx1">
                    <a:lumMod val="75000"/>
                    <a:lumOff val="25000"/>
                  </a:schemeClr>
                </a:solidFill>
                <a:latin typeface="Garamond" panose="02020404030301010803" pitchFamily="18" charset="0"/>
              </a:rPr>
              <a:t>Bryce Mase and Meredith Metcalf</a:t>
            </a:r>
          </a:p>
          <a:p>
            <a:pPr algn="ctr"/>
            <a:r>
              <a:rPr lang="en-US" b="1" cap="none" dirty="0">
                <a:solidFill>
                  <a:schemeClr val="tx1">
                    <a:lumMod val="75000"/>
                    <a:lumOff val="25000"/>
                  </a:schemeClr>
                </a:solidFill>
                <a:latin typeface="Garamond" panose="02020404030301010803" pitchFamily="18" charset="0"/>
              </a:rPr>
              <a:t>Eastern Connecticut State University</a:t>
            </a:r>
            <a:endParaRPr lang="en-US" sz="2200" b="1" cap="none" dirty="0">
              <a:solidFill>
                <a:schemeClr val="tx1">
                  <a:lumMod val="75000"/>
                  <a:lumOff val="25000"/>
                </a:schemeClr>
              </a:solidFill>
              <a:latin typeface="Garamond" panose="02020404030301010803" pitchFamily="18" charset="0"/>
            </a:endParaRPr>
          </a:p>
        </p:txBody>
      </p:sp>
      <p:sp>
        <p:nvSpPr>
          <p:cNvPr id="4" name="Rectangle 3"/>
          <p:cNvSpPr/>
          <p:nvPr/>
        </p:nvSpPr>
        <p:spPr>
          <a:xfrm>
            <a:off x="-129700" y="6487637"/>
            <a:ext cx="4540987"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black">
                    <a:lumMod val="65000"/>
                    <a:lumOff val="35000"/>
                  </a:prstClr>
                </a:solidFill>
                <a:latin typeface="Garamond" panose="02020404030301010803" pitchFamily="18" charset="0"/>
              </a:rPr>
              <a:t>CT GIS User-to-User Network Meeting</a:t>
            </a:r>
            <a:r>
              <a:rPr kumimoji="0" lang="en-US" sz="1600" b="0" i="0" u="none" strike="noStrike" kern="1200" cap="none" spc="0" normalizeH="0" baseline="0" noProof="0" dirty="0">
                <a:ln>
                  <a:noFill/>
                </a:ln>
                <a:solidFill>
                  <a:prstClr val="black">
                    <a:lumMod val="65000"/>
                    <a:lumOff val="35000"/>
                  </a:prstClr>
                </a:solidFill>
                <a:effectLst/>
                <a:uLnTx/>
                <a:uFillTx/>
                <a:latin typeface="Garamond" panose="02020404030301010803" pitchFamily="18" charset="0"/>
              </a:rPr>
              <a:t>, March 2019</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6069" y="0"/>
            <a:ext cx="1597931" cy="1463040"/>
          </a:xfrm>
          <a:prstGeom prst="rect">
            <a:avLst/>
          </a:prstGeom>
        </p:spPr>
      </p:pic>
    </p:spTree>
    <p:extLst>
      <p:ext uri="{BB962C8B-B14F-4D97-AF65-F5344CB8AC3E}">
        <p14:creationId xmlns:p14="http://schemas.microsoft.com/office/powerpoint/2010/main" val="2204296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le 1"/>
          <p:cNvSpPr>
            <a:spLocks noGrp="1"/>
          </p:cNvSpPr>
          <p:nvPr>
            <p:ph type="title"/>
          </p:nvPr>
        </p:nvSpPr>
        <p:spPr>
          <a:xfrm>
            <a:off x="110174" y="76200"/>
            <a:ext cx="8397560" cy="1143000"/>
          </a:xfrm>
        </p:spPr>
        <p:txBody>
          <a:bodyPr>
            <a:noAutofit/>
          </a:bodyPr>
          <a:lstStyle/>
          <a:p>
            <a:r>
              <a:rPr lang="en-US" b="1" cap="small" dirty="0">
                <a:solidFill>
                  <a:srgbClr val="002649"/>
                </a:solidFill>
                <a:latin typeface="Garamond" panose="02020404030301010803" pitchFamily="18" charset="0"/>
              </a:rPr>
              <a:t>Connecticut (cont.)</a:t>
            </a:r>
            <a:endParaRPr lang="en-US" dirty="0">
              <a:latin typeface="Garamond" panose="02020404030301010803" pitchFamily="18" charset="0"/>
            </a:endParaRPr>
          </a:p>
        </p:txBody>
      </p:sp>
      <p:grpSp>
        <p:nvGrpSpPr>
          <p:cNvPr id="10" name="Group 9"/>
          <p:cNvGrpSpPr/>
          <p:nvPr/>
        </p:nvGrpSpPr>
        <p:grpSpPr>
          <a:xfrm rot="10800000">
            <a:off x="8595360" y="0"/>
            <a:ext cx="548640" cy="6858000"/>
            <a:chOff x="0" y="0"/>
            <a:chExt cx="548640" cy="7040880"/>
          </a:xfrm>
        </p:grpSpPr>
        <p:sp>
          <p:nvSpPr>
            <p:cNvPr id="15" name="Round Single Corner Rectangle 14"/>
            <p:cNvSpPr/>
            <p:nvPr/>
          </p:nvSpPr>
          <p:spPr>
            <a:xfrm>
              <a:off x="0" y="0"/>
              <a:ext cx="304800" cy="1463040"/>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Conclusions</a:t>
              </a:r>
            </a:p>
          </p:txBody>
        </p:sp>
        <p:sp>
          <p:nvSpPr>
            <p:cNvPr id="16" name="Round Single Corner Rectangle 15"/>
            <p:cNvSpPr/>
            <p:nvPr/>
          </p:nvSpPr>
          <p:spPr>
            <a:xfrm>
              <a:off x="0" y="1371600"/>
              <a:ext cx="304800" cy="1463040"/>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Results</a:t>
              </a:r>
            </a:p>
          </p:txBody>
        </p:sp>
        <p:sp>
          <p:nvSpPr>
            <p:cNvPr id="17" name="Round Single Corner Rectangle 16"/>
            <p:cNvSpPr/>
            <p:nvPr/>
          </p:nvSpPr>
          <p:spPr>
            <a:xfrm>
              <a:off x="0" y="2743200"/>
              <a:ext cx="304800" cy="1463040"/>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Methods</a:t>
              </a:r>
            </a:p>
          </p:txBody>
        </p:sp>
        <p:sp>
          <p:nvSpPr>
            <p:cNvPr id="18" name="Round Single Corner Rectangle 17"/>
            <p:cNvSpPr/>
            <p:nvPr/>
          </p:nvSpPr>
          <p:spPr>
            <a:xfrm>
              <a:off x="0" y="4114800"/>
              <a:ext cx="304800" cy="1463040"/>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Objectives</a:t>
              </a:r>
            </a:p>
          </p:txBody>
        </p:sp>
        <p:sp>
          <p:nvSpPr>
            <p:cNvPr id="19" name="Round Single Corner Rectangle 18"/>
            <p:cNvSpPr/>
            <p:nvPr/>
          </p:nvSpPr>
          <p:spPr>
            <a:xfrm>
              <a:off x="0" y="5486400"/>
              <a:ext cx="548640" cy="1554480"/>
            </a:xfrm>
            <a:prstGeom prst="round1Rect">
              <a:avLst>
                <a:gd name="adj" fmla="val 50000"/>
              </a:avLst>
            </a:prstGeom>
            <a:solidFill>
              <a:schemeClr val="bg1"/>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small" spc="0" normalizeH="0" baseline="0" noProof="0" dirty="0">
                  <a:ln>
                    <a:noFill/>
                  </a:ln>
                  <a:solidFill>
                    <a:srgbClr val="002649"/>
                  </a:solidFill>
                  <a:effectLst/>
                  <a:uLnTx/>
                  <a:uFillTx/>
                  <a:latin typeface="Calibri"/>
                  <a:ea typeface="+mn-ea"/>
                  <a:cs typeface="+mn-cs"/>
                </a:rPr>
                <a:t>Background</a:t>
              </a:r>
            </a:p>
          </p:txBody>
        </p:sp>
      </p:grpSp>
      <p:sp>
        <p:nvSpPr>
          <p:cNvPr id="20" name="Content Placeholder 2">
            <a:extLst>
              <a:ext uri="{FF2B5EF4-FFF2-40B4-BE49-F238E27FC236}">
                <a16:creationId xmlns:a16="http://schemas.microsoft.com/office/drawing/2014/main" id="{48BB1566-3176-4CDF-9B0F-71D4B2A1908B}"/>
              </a:ext>
            </a:extLst>
          </p:cNvPr>
          <p:cNvSpPr>
            <a:spLocks noGrp="1"/>
          </p:cNvSpPr>
          <p:nvPr>
            <p:ph idx="1"/>
          </p:nvPr>
        </p:nvSpPr>
        <p:spPr>
          <a:xfrm>
            <a:off x="19050" y="1239802"/>
            <a:ext cx="8667750" cy="5541998"/>
          </a:xfrm>
        </p:spPr>
        <p:txBody>
          <a:bodyPr>
            <a:noAutofit/>
          </a:bodyPr>
          <a:lstStyle/>
          <a:p>
            <a:pPr>
              <a:buClrTx/>
            </a:pPr>
            <a:r>
              <a:rPr lang="en-US" sz="2600" cap="none" dirty="0">
                <a:latin typeface="Garamond" panose="02020404030301010803" pitchFamily="18" charset="0"/>
              </a:rPr>
              <a:t>However, there is no statistical evidence to suggest underlying geology contributes to observed water quality conditions given the </a:t>
            </a:r>
            <a:r>
              <a:rPr lang="en-US" sz="2600" u="sng" cap="none" dirty="0">
                <a:latin typeface="Garamond" panose="02020404030301010803" pitchFamily="18" charset="0"/>
              </a:rPr>
              <a:t>complexities</a:t>
            </a:r>
            <a:r>
              <a:rPr lang="en-US" sz="2600" cap="none" dirty="0">
                <a:latin typeface="Garamond" panose="02020404030301010803" pitchFamily="18" charset="0"/>
              </a:rPr>
              <a:t> of groundwater flow.</a:t>
            </a:r>
          </a:p>
        </p:txBody>
      </p:sp>
      <p:pic>
        <p:nvPicPr>
          <p:cNvPr id="2" name="Picture 1">
            <a:extLst>
              <a:ext uri="{FF2B5EF4-FFF2-40B4-BE49-F238E27FC236}">
                <a16:creationId xmlns:a16="http://schemas.microsoft.com/office/drawing/2014/main" id="{80C1CED0-EA98-44D2-A5A6-DFA9A7E73FEF}"/>
              </a:ext>
            </a:extLst>
          </p:cNvPr>
          <p:cNvPicPr>
            <a:picLocks noChangeAspect="1"/>
          </p:cNvPicPr>
          <p:nvPr/>
        </p:nvPicPr>
        <p:blipFill>
          <a:blip r:embed="rId3"/>
          <a:stretch>
            <a:fillRect/>
          </a:stretch>
        </p:blipFill>
        <p:spPr>
          <a:xfrm>
            <a:off x="1987512" y="2850078"/>
            <a:ext cx="5168975" cy="3573935"/>
          </a:xfrm>
          <a:prstGeom prst="rect">
            <a:avLst/>
          </a:prstGeom>
        </p:spPr>
      </p:pic>
    </p:spTree>
    <p:extLst>
      <p:ext uri="{BB962C8B-B14F-4D97-AF65-F5344CB8AC3E}">
        <p14:creationId xmlns:p14="http://schemas.microsoft.com/office/powerpoint/2010/main" val="1121585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le 1"/>
          <p:cNvSpPr>
            <a:spLocks noGrp="1"/>
          </p:cNvSpPr>
          <p:nvPr>
            <p:ph type="title"/>
          </p:nvPr>
        </p:nvSpPr>
        <p:spPr>
          <a:xfrm>
            <a:off x="110174" y="76200"/>
            <a:ext cx="8397560" cy="1143000"/>
          </a:xfrm>
        </p:spPr>
        <p:txBody>
          <a:bodyPr>
            <a:noAutofit/>
          </a:bodyPr>
          <a:lstStyle/>
          <a:p>
            <a:r>
              <a:rPr lang="en-US" b="1" cap="small" dirty="0">
                <a:solidFill>
                  <a:srgbClr val="002649"/>
                </a:solidFill>
                <a:latin typeface="Garamond" panose="02020404030301010803" pitchFamily="18" charset="0"/>
              </a:rPr>
              <a:t>Our Study</a:t>
            </a:r>
            <a:endParaRPr lang="en-US" dirty="0">
              <a:latin typeface="Garamond" panose="02020404030301010803" pitchFamily="18" charset="0"/>
            </a:endParaRPr>
          </a:p>
        </p:txBody>
      </p:sp>
      <p:grpSp>
        <p:nvGrpSpPr>
          <p:cNvPr id="10" name="Group 9"/>
          <p:cNvGrpSpPr/>
          <p:nvPr/>
        </p:nvGrpSpPr>
        <p:grpSpPr>
          <a:xfrm rot="10800000">
            <a:off x="8595360" y="0"/>
            <a:ext cx="548640" cy="6858000"/>
            <a:chOff x="0" y="0"/>
            <a:chExt cx="548640" cy="7040880"/>
          </a:xfrm>
        </p:grpSpPr>
        <p:sp>
          <p:nvSpPr>
            <p:cNvPr id="15" name="Round Single Corner Rectangle 14"/>
            <p:cNvSpPr/>
            <p:nvPr/>
          </p:nvSpPr>
          <p:spPr>
            <a:xfrm>
              <a:off x="0" y="0"/>
              <a:ext cx="304800" cy="1463040"/>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Conclusions</a:t>
              </a:r>
            </a:p>
          </p:txBody>
        </p:sp>
        <p:sp>
          <p:nvSpPr>
            <p:cNvPr id="16" name="Round Single Corner Rectangle 15"/>
            <p:cNvSpPr/>
            <p:nvPr/>
          </p:nvSpPr>
          <p:spPr>
            <a:xfrm>
              <a:off x="0" y="1371600"/>
              <a:ext cx="304800" cy="1463040"/>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Results</a:t>
              </a:r>
            </a:p>
          </p:txBody>
        </p:sp>
        <p:sp>
          <p:nvSpPr>
            <p:cNvPr id="17" name="Round Single Corner Rectangle 16"/>
            <p:cNvSpPr/>
            <p:nvPr/>
          </p:nvSpPr>
          <p:spPr>
            <a:xfrm>
              <a:off x="0" y="2743200"/>
              <a:ext cx="304800" cy="1463040"/>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Methods</a:t>
              </a:r>
            </a:p>
          </p:txBody>
        </p:sp>
        <p:sp>
          <p:nvSpPr>
            <p:cNvPr id="18" name="Round Single Corner Rectangle 17"/>
            <p:cNvSpPr/>
            <p:nvPr/>
          </p:nvSpPr>
          <p:spPr>
            <a:xfrm>
              <a:off x="0" y="4114800"/>
              <a:ext cx="304800" cy="1463040"/>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Objectives</a:t>
              </a:r>
            </a:p>
          </p:txBody>
        </p:sp>
        <p:sp>
          <p:nvSpPr>
            <p:cNvPr id="19" name="Round Single Corner Rectangle 18"/>
            <p:cNvSpPr/>
            <p:nvPr/>
          </p:nvSpPr>
          <p:spPr>
            <a:xfrm>
              <a:off x="0" y="5486400"/>
              <a:ext cx="548640" cy="1554480"/>
            </a:xfrm>
            <a:prstGeom prst="round1Rect">
              <a:avLst>
                <a:gd name="adj" fmla="val 50000"/>
              </a:avLst>
            </a:prstGeom>
            <a:solidFill>
              <a:schemeClr val="bg1"/>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small" spc="0" normalizeH="0" baseline="0" noProof="0" dirty="0">
                  <a:ln>
                    <a:noFill/>
                  </a:ln>
                  <a:solidFill>
                    <a:srgbClr val="002649"/>
                  </a:solidFill>
                  <a:effectLst/>
                  <a:uLnTx/>
                  <a:uFillTx/>
                  <a:latin typeface="Calibri"/>
                  <a:ea typeface="+mn-ea"/>
                  <a:cs typeface="+mn-cs"/>
                </a:rPr>
                <a:t>Background</a:t>
              </a:r>
            </a:p>
          </p:txBody>
        </p:sp>
      </p:grpSp>
      <p:sp>
        <p:nvSpPr>
          <p:cNvPr id="20" name="Content Placeholder 2">
            <a:extLst>
              <a:ext uri="{FF2B5EF4-FFF2-40B4-BE49-F238E27FC236}">
                <a16:creationId xmlns:a16="http://schemas.microsoft.com/office/drawing/2014/main" id="{48BB1566-3176-4CDF-9B0F-71D4B2A1908B}"/>
              </a:ext>
            </a:extLst>
          </p:cNvPr>
          <p:cNvSpPr>
            <a:spLocks noGrp="1"/>
          </p:cNvSpPr>
          <p:nvPr>
            <p:ph idx="1"/>
          </p:nvPr>
        </p:nvSpPr>
        <p:spPr>
          <a:xfrm>
            <a:off x="19050" y="1239802"/>
            <a:ext cx="8667750" cy="5541998"/>
          </a:xfrm>
        </p:spPr>
        <p:txBody>
          <a:bodyPr>
            <a:noAutofit/>
          </a:bodyPr>
          <a:lstStyle/>
          <a:p>
            <a:pPr>
              <a:buClrTx/>
            </a:pPr>
            <a:r>
              <a:rPr lang="en-US" sz="2600" cap="none" dirty="0">
                <a:latin typeface="Garamond" panose="02020404030301010803" pitchFamily="18" charset="0"/>
              </a:rPr>
              <a:t>In the summer of 2018, the USGS began mapping the bedrock in detail for the Deep River Quadrangle of Connecticut.</a:t>
            </a:r>
          </a:p>
          <a:p>
            <a:pPr>
              <a:buClrTx/>
            </a:pPr>
            <a:r>
              <a:rPr lang="en-US" sz="2600" cap="none" dirty="0">
                <a:latin typeface="Garamond" panose="02020404030301010803" pitchFamily="18" charset="0"/>
              </a:rPr>
              <a:t>Included most recent/accurate identification of the extent of bedrock fractures, mineralogical analyses, bedrock geochemistry.</a:t>
            </a:r>
          </a:p>
          <a:p>
            <a:pPr>
              <a:buClrTx/>
            </a:pPr>
            <a:endParaRPr lang="en-US" sz="2600" cap="none" dirty="0">
              <a:latin typeface="Garamond" panose="02020404030301010803" pitchFamily="18" charset="0"/>
            </a:endParaRPr>
          </a:p>
        </p:txBody>
      </p:sp>
      <p:pic>
        <p:nvPicPr>
          <p:cNvPr id="3" name="Picture 2">
            <a:extLst>
              <a:ext uri="{FF2B5EF4-FFF2-40B4-BE49-F238E27FC236}">
                <a16:creationId xmlns:a16="http://schemas.microsoft.com/office/drawing/2014/main" id="{095C6056-1F7A-46FA-AF41-DB01B24122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365" y="3429000"/>
            <a:ext cx="7049270" cy="2985972"/>
          </a:xfrm>
          <a:prstGeom prst="rect">
            <a:avLst/>
          </a:prstGeom>
        </p:spPr>
      </p:pic>
    </p:spTree>
    <p:extLst>
      <p:ext uri="{BB962C8B-B14F-4D97-AF65-F5344CB8AC3E}">
        <p14:creationId xmlns:p14="http://schemas.microsoft.com/office/powerpoint/2010/main" val="2628112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le 1"/>
          <p:cNvSpPr>
            <a:spLocks noGrp="1"/>
          </p:cNvSpPr>
          <p:nvPr>
            <p:ph type="title"/>
          </p:nvPr>
        </p:nvSpPr>
        <p:spPr>
          <a:xfrm>
            <a:off x="110174" y="76200"/>
            <a:ext cx="8397560" cy="1143000"/>
          </a:xfrm>
        </p:spPr>
        <p:txBody>
          <a:bodyPr>
            <a:noAutofit/>
          </a:bodyPr>
          <a:lstStyle/>
          <a:p>
            <a:r>
              <a:rPr lang="en-US" b="1" cap="small" dirty="0">
                <a:solidFill>
                  <a:srgbClr val="002649"/>
                </a:solidFill>
                <a:latin typeface="Garamond" panose="02020404030301010803" pitchFamily="18" charset="0"/>
              </a:rPr>
              <a:t>Study Site: Connecticut Deep River Quadrangle</a:t>
            </a:r>
            <a:endParaRPr lang="en-US" dirty="0">
              <a:latin typeface="Garamond" panose="02020404030301010803" pitchFamily="18" charset="0"/>
            </a:endParaRPr>
          </a:p>
        </p:txBody>
      </p:sp>
      <p:grpSp>
        <p:nvGrpSpPr>
          <p:cNvPr id="10" name="Group 9"/>
          <p:cNvGrpSpPr/>
          <p:nvPr/>
        </p:nvGrpSpPr>
        <p:grpSpPr>
          <a:xfrm rot="10800000">
            <a:off x="8595360" y="0"/>
            <a:ext cx="548640" cy="6858000"/>
            <a:chOff x="0" y="0"/>
            <a:chExt cx="548640" cy="7040880"/>
          </a:xfrm>
        </p:grpSpPr>
        <p:sp>
          <p:nvSpPr>
            <p:cNvPr id="15" name="Round Single Corner Rectangle 14"/>
            <p:cNvSpPr/>
            <p:nvPr/>
          </p:nvSpPr>
          <p:spPr>
            <a:xfrm>
              <a:off x="0" y="0"/>
              <a:ext cx="304800" cy="1463040"/>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Conclusions</a:t>
              </a:r>
            </a:p>
          </p:txBody>
        </p:sp>
        <p:sp>
          <p:nvSpPr>
            <p:cNvPr id="16" name="Round Single Corner Rectangle 15"/>
            <p:cNvSpPr/>
            <p:nvPr/>
          </p:nvSpPr>
          <p:spPr>
            <a:xfrm>
              <a:off x="0" y="1371600"/>
              <a:ext cx="304800" cy="1463040"/>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Results</a:t>
              </a:r>
            </a:p>
          </p:txBody>
        </p:sp>
        <p:sp>
          <p:nvSpPr>
            <p:cNvPr id="17" name="Round Single Corner Rectangle 16"/>
            <p:cNvSpPr/>
            <p:nvPr/>
          </p:nvSpPr>
          <p:spPr>
            <a:xfrm>
              <a:off x="0" y="2743200"/>
              <a:ext cx="304800" cy="1463040"/>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Methods</a:t>
              </a:r>
            </a:p>
          </p:txBody>
        </p:sp>
        <p:sp>
          <p:nvSpPr>
            <p:cNvPr id="18" name="Round Single Corner Rectangle 17"/>
            <p:cNvSpPr/>
            <p:nvPr/>
          </p:nvSpPr>
          <p:spPr>
            <a:xfrm>
              <a:off x="0" y="4114800"/>
              <a:ext cx="304800" cy="1463040"/>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Objectives</a:t>
              </a:r>
            </a:p>
          </p:txBody>
        </p:sp>
        <p:sp>
          <p:nvSpPr>
            <p:cNvPr id="19" name="Round Single Corner Rectangle 18"/>
            <p:cNvSpPr/>
            <p:nvPr/>
          </p:nvSpPr>
          <p:spPr>
            <a:xfrm>
              <a:off x="0" y="5486400"/>
              <a:ext cx="548640" cy="1554480"/>
            </a:xfrm>
            <a:prstGeom prst="round1Rect">
              <a:avLst>
                <a:gd name="adj" fmla="val 50000"/>
              </a:avLst>
            </a:prstGeom>
            <a:solidFill>
              <a:schemeClr val="bg1"/>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small" spc="0" normalizeH="0" baseline="0" noProof="0" dirty="0">
                  <a:ln>
                    <a:noFill/>
                  </a:ln>
                  <a:solidFill>
                    <a:srgbClr val="002649"/>
                  </a:solidFill>
                  <a:effectLst/>
                  <a:uLnTx/>
                  <a:uFillTx/>
                  <a:latin typeface="Calibri"/>
                  <a:ea typeface="+mn-ea"/>
                  <a:cs typeface="+mn-cs"/>
                </a:rPr>
                <a:t>Background</a:t>
              </a:r>
            </a:p>
          </p:txBody>
        </p:sp>
      </p:grpSp>
      <p:sp>
        <p:nvSpPr>
          <p:cNvPr id="20" name="Content Placeholder 2">
            <a:extLst>
              <a:ext uri="{FF2B5EF4-FFF2-40B4-BE49-F238E27FC236}">
                <a16:creationId xmlns:a16="http://schemas.microsoft.com/office/drawing/2014/main" id="{48BB1566-3176-4CDF-9B0F-71D4B2A1908B}"/>
              </a:ext>
            </a:extLst>
          </p:cNvPr>
          <p:cNvSpPr>
            <a:spLocks noGrp="1"/>
          </p:cNvSpPr>
          <p:nvPr>
            <p:ph idx="1"/>
          </p:nvPr>
        </p:nvSpPr>
        <p:spPr>
          <a:xfrm>
            <a:off x="19050" y="1239802"/>
            <a:ext cx="8667750" cy="1143000"/>
          </a:xfrm>
        </p:spPr>
        <p:txBody>
          <a:bodyPr>
            <a:noAutofit/>
          </a:bodyPr>
          <a:lstStyle/>
          <a:p>
            <a:pPr>
              <a:buClrTx/>
            </a:pPr>
            <a:r>
              <a:rPr lang="en-US" sz="2600" cap="none" dirty="0">
                <a:latin typeface="Garamond" panose="02020404030301010803" pitchFamily="18" charset="0"/>
              </a:rPr>
              <a:t>The Deep River Quadrangle includes Haddam, East Haddam, Chester, Deep River, Essex, and Lyme.</a:t>
            </a:r>
            <a:endParaRPr lang="en-US" sz="2600" dirty="0">
              <a:solidFill>
                <a:schemeClr val="tx1"/>
              </a:solidFill>
              <a:latin typeface="Garamond" panose="02020404030301010803" pitchFamily="18" charset="0"/>
            </a:endParaRPr>
          </a:p>
        </p:txBody>
      </p:sp>
      <p:pic>
        <p:nvPicPr>
          <p:cNvPr id="4" name="Picture 3">
            <a:extLst>
              <a:ext uri="{FF2B5EF4-FFF2-40B4-BE49-F238E27FC236}">
                <a16:creationId xmlns:a16="http://schemas.microsoft.com/office/drawing/2014/main" id="{13CAB926-153C-4D6B-9D05-F7AFBFDAEF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960" y="2294800"/>
            <a:ext cx="5212080" cy="4430268"/>
          </a:xfrm>
          <a:prstGeom prst="rect">
            <a:avLst/>
          </a:prstGeom>
        </p:spPr>
      </p:pic>
    </p:spTree>
    <p:extLst>
      <p:ext uri="{BB962C8B-B14F-4D97-AF65-F5344CB8AC3E}">
        <p14:creationId xmlns:p14="http://schemas.microsoft.com/office/powerpoint/2010/main" val="337601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a:spLocks noGrp="1"/>
          </p:cNvSpPr>
          <p:nvPr>
            <p:ph type="title"/>
          </p:nvPr>
        </p:nvSpPr>
        <p:spPr>
          <a:xfrm>
            <a:off x="18790" y="76200"/>
            <a:ext cx="8820410" cy="1143000"/>
          </a:xfrm>
        </p:spPr>
        <p:txBody>
          <a:bodyPr>
            <a:normAutofit/>
          </a:bodyPr>
          <a:lstStyle/>
          <a:p>
            <a:r>
              <a:rPr lang="en-US" b="1" cap="small" dirty="0">
                <a:solidFill>
                  <a:srgbClr val="002649"/>
                </a:solidFill>
                <a:latin typeface="Garamond" panose="02020404030301010803" pitchFamily="18" charset="0"/>
              </a:rPr>
              <a:t>Study Objectives</a:t>
            </a:r>
            <a:endParaRPr lang="en-US" dirty="0">
              <a:latin typeface="Garamond" panose="02020404030301010803" pitchFamily="18" charset="0"/>
            </a:endParaRPr>
          </a:p>
        </p:txBody>
      </p:sp>
      <p:sp>
        <p:nvSpPr>
          <p:cNvPr id="14" name="Content Placeholder 2"/>
          <p:cNvSpPr>
            <a:spLocks noGrp="1"/>
          </p:cNvSpPr>
          <p:nvPr>
            <p:ph idx="1"/>
          </p:nvPr>
        </p:nvSpPr>
        <p:spPr>
          <a:xfrm>
            <a:off x="18790" y="1219200"/>
            <a:ext cx="8610600" cy="5257800"/>
          </a:xfrm>
        </p:spPr>
        <p:txBody>
          <a:bodyPr>
            <a:normAutofit/>
          </a:bodyPr>
          <a:lstStyle/>
          <a:p>
            <a:pPr>
              <a:buClrTx/>
            </a:pPr>
            <a:r>
              <a:rPr lang="en-US" sz="2600" cap="none" dirty="0">
                <a:latin typeface="Garamond" panose="02020404030301010803" pitchFamily="18" charset="0"/>
              </a:rPr>
              <a:t>With the updated mapping, a more accurate representation of the relationship between arsenic and uranium occurrences to bedrock geology can be studied.</a:t>
            </a:r>
          </a:p>
          <a:p>
            <a:pPr>
              <a:buClrTx/>
            </a:pPr>
            <a:r>
              <a:rPr lang="en-US" sz="2600" cap="none" dirty="0">
                <a:latin typeface="Garamond" panose="02020404030301010803" pitchFamily="18" charset="0"/>
              </a:rPr>
              <a:t>Examine the spatial distribution of arsenic and uranium concentrations in fractured bedrock wells to:</a:t>
            </a:r>
          </a:p>
          <a:p>
            <a:pPr lvl="1">
              <a:buClrTx/>
            </a:pPr>
            <a:r>
              <a:rPr lang="en-US" sz="2400" cap="none" dirty="0">
                <a:latin typeface="Garamond" panose="02020404030301010803" pitchFamily="18" charset="0"/>
              </a:rPr>
              <a:t>Support or refute previous studies indicating underlying bedrock influences the concentration observed in drinking water.</a:t>
            </a:r>
          </a:p>
          <a:p>
            <a:pPr>
              <a:buClrTx/>
            </a:pPr>
            <a:r>
              <a:rPr lang="en-US" sz="2600" cap="none" dirty="0">
                <a:latin typeface="Garamond" panose="02020404030301010803" pitchFamily="18" charset="0"/>
              </a:rPr>
              <a:t>Assist the Department of Public Health to:</a:t>
            </a:r>
          </a:p>
          <a:p>
            <a:pPr lvl="1">
              <a:buClrTx/>
              <a:buFont typeface="Arial" panose="020B0604020202020204" pitchFamily="34" charset="0"/>
              <a:buChar char="•"/>
            </a:pPr>
            <a:r>
              <a:rPr lang="en-US" sz="2600" cap="none" dirty="0">
                <a:latin typeface="Garamond" panose="02020404030301010803" pitchFamily="18" charset="0"/>
              </a:rPr>
              <a:t>Identify potential sources given the distribution of arsenic in bedrock wells.</a:t>
            </a:r>
          </a:p>
          <a:p>
            <a:pPr lvl="1">
              <a:buClrTx/>
              <a:buFont typeface="Arial" panose="020B0604020202020204" pitchFamily="34" charset="0"/>
              <a:buChar char="•"/>
            </a:pPr>
            <a:endParaRPr lang="en-US" sz="2600" dirty="0">
              <a:latin typeface="Garamond" panose="02020404030301010803" pitchFamily="18" charset="0"/>
            </a:endParaRPr>
          </a:p>
        </p:txBody>
      </p:sp>
      <p:grpSp>
        <p:nvGrpSpPr>
          <p:cNvPr id="10" name="Group 9"/>
          <p:cNvGrpSpPr/>
          <p:nvPr/>
        </p:nvGrpSpPr>
        <p:grpSpPr>
          <a:xfrm rot="10800000">
            <a:off x="8595360" y="0"/>
            <a:ext cx="548640" cy="6858000"/>
            <a:chOff x="0" y="0"/>
            <a:chExt cx="548640" cy="6858000"/>
          </a:xfrm>
        </p:grpSpPr>
        <p:sp>
          <p:nvSpPr>
            <p:cNvPr id="15" name="Round Single Corner Rectangle 14"/>
            <p:cNvSpPr/>
            <p:nvPr/>
          </p:nvSpPr>
          <p:spPr>
            <a:xfrm>
              <a:off x="0" y="0"/>
              <a:ext cx="304800" cy="1425039"/>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Conclusions</a:t>
              </a:r>
            </a:p>
          </p:txBody>
        </p:sp>
        <p:sp>
          <p:nvSpPr>
            <p:cNvPr id="16" name="Round Single Corner Rectangle 15"/>
            <p:cNvSpPr/>
            <p:nvPr/>
          </p:nvSpPr>
          <p:spPr>
            <a:xfrm>
              <a:off x="0" y="1335974"/>
              <a:ext cx="304800" cy="1425039"/>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Results</a:t>
              </a:r>
            </a:p>
          </p:txBody>
        </p:sp>
        <p:sp>
          <p:nvSpPr>
            <p:cNvPr id="20" name="Round Single Corner Rectangle 19"/>
            <p:cNvSpPr/>
            <p:nvPr/>
          </p:nvSpPr>
          <p:spPr>
            <a:xfrm>
              <a:off x="0" y="2671948"/>
              <a:ext cx="304800" cy="1425039"/>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Methods</a:t>
              </a:r>
            </a:p>
          </p:txBody>
        </p:sp>
        <p:sp>
          <p:nvSpPr>
            <p:cNvPr id="21" name="Round Single Corner Rectangle 20"/>
            <p:cNvSpPr/>
            <p:nvPr/>
          </p:nvSpPr>
          <p:spPr>
            <a:xfrm>
              <a:off x="0" y="5343896"/>
              <a:ext cx="301752" cy="1514104"/>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Background</a:t>
              </a:r>
            </a:p>
          </p:txBody>
        </p:sp>
        <p:sp>
          <p:nvSpPr>
            <p:cNvPr id="22" name="Round Single Corner Rectangle 21"/>
            <p:cNvSpPr/>
            <p:nvPr/>
          </p:nvSpPr>
          <p:spPr>
            <a:xfrm>
              <a:off x="0" y="4007922"/>
              <a:ext cx="548640" cy="1425039"/>
            </a:xfrm>
            <a:prstGeom prst="round1Rect">
              <a:avLst>
                <a:gd name="adj" fmla="val 50000"/>
              </a:avLst>
            </a:prstGeom>
            <a:solidFill>
              <a:schemeClr val="bg1"/>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small" spc="0" normalizeH="0" baseline="0" noProof="0" dirty="0">
                  <a:ln>
                    <a:noFill/>
                  </a:ln>
                  <a:solidFill>
                    <a:srgbClr val="002649"/>
                  </a:solidFill>
                  <a:effectLst/>
                  <a:uLnTx/>
                  <a:uFillTx/>
                  <a:latin typeface="Calibri"/>
                  <a:ea typeface="+mn-ea"/>
                  <a:cs typeface="+mn-cs"/>
                </a:rPr>
                <a:t>Objectives</a:t>
              </a:r>
            </a:p>
          </p:txBody>
        </p:sp>
      </p:grpSp>
    </p:spTree>
    <p:extLst>
      <p:ext uri="{BB962C8B-B14F-4D97-AF65-F5344CB8AC3E}">
        <p14:creationId xmlns:p14="http://schemas.microsoft.com/office/powerpoint/2010/main" val="892573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a:spLocks noGrp="1"/>
          </p:cNvSpPr>
          <p:nvPr>
            <p:ph type="title"/>
          </p:nvPr>
        </p:nvSpPr>
        <p:spPr>
          <a:xfrm>
            <a:off x="0" y="76200"/>
            <a:ext cx="8839200" cy="1143000"/>
          </a:xfrm>
        </p:spPr>
        <p:txBody>
          <a:bodyPr>
            <a:normAutofit/>
          </a:bodyPr>
          <a:lstStyle/>
          <a:p>
            <a:r>
              <a:rPr lang="en-US" b="1" cap="small" dirty="0">
                <a:solidFill>
                  <a:srgbClr val="002649"/>
                </a:solidFill>
                <a:latin typeface="Garamond" panose="02020404030301010803" pitchFamily="18" charset="0"/>
              </a:rPr>
              <a:t>Sample Distribution</a:t>
            </a:r>
            <a:endParaRPr lang="en-US" dirty="0">
              <a:latin typeface="Garamond" panose="02020404030301010803" pitchFamily="18" charset="0"/>
            </a:endParaRPr>
          </a:p>
        </p:txBody>
      </p:sp>
      <p:sp>
        <p:nvSpPr>
          <p:cNvPr id="10" name="Content Placeholder 2"/>
          <p:cNvSpPr>
            <a:spLocks noGrp="1"/>
          </p:cNvSpPr>
          <p:nvPr>
            <p:ph idx="1"/>
          </p:nvPr>
        </p:nvSpPr>
        <p:spPr>
          <a:xfrm>
            <a:off x="2" y="1219200"/>
            <a:ext cx="3901170" cy="5562600"/>
          </a:xfrm>
        </p:spPr>
        <p:txBody>
          <a:bodyPr>
            <a:noAutofit/>
          </a:bodyPr>
          <a:lstStyle/>
          <a:p>
            <a:pPr>
              <a:spcBef>
                <a:spcPts val="300"/>
              </a:spcBef>
              <a:buClrTx/>
              <a:buFont typeface="Arial" panose="020B0604020202020204" pitchFamily="34" charset="0"/>
              <a:buChar char="•"/>
            </a:pPr>
            <a:endParaRPr lang="en-US" sz="2400" cap="none" dirty="0">
              <a:latin typeface="Garamond" panose="02020404030301010803" pitchFamily="18" charset="0"/>
            </a:endParaRPr>
          </a:p>
          <a:p>
            <a:pPr>
              <a:spcBef>
                <a:spcPts val="300"/>
              </a:spcBef>
              <a:buClrTx/>
              <a:buFont typeface="Arial" panose="020B0604020202020204" pitchFamily="34" charset="0"/>
              <a:buChar char="•"/>
            </a:pPr>
            <a:r>
              <a:rPr lang="en-US" sz="2400" cap="none" dirty="0">
                <a:latin typeface="Garamond" panose="02020404030301010803" pitchFamily="18" charset="0"/>
              </a:rPr>
              <a:t>A random distribution of ~100 wells was sampled.</a:t>
            </a:r>
          </a:p>
          <a:p>
            <a:pPr>
              <a:spcBef>
                <a:spcPts val="300"/>
              </a:spcBef>
              <a:buClrTx/>
              <a:buFont typeface="Arial" panose="020B0604020202020204" pitchFamily="34" charset="0"/>
              <a:buChar char="•"/>
            </a:pPr>
            <a:r>
              <a:rPr lang="en-US" sz="2400" cap="none" dirty="0">
                <a:latin typeface="Garamond" panose="02020404030301010803" pitchFamily="18" charset="0"/>
              </a:rPr>
              <a:t>Critical water quality parameters were recorded in the field.</a:t>
            </a:r>
          </a:p>
          <a:p>
            <a:pPr>
              <a:spcBef>
                <a:spcPts val="300"/>
              </a:spcBef>
              <a:buClrTx/>
              <a:buFont typeface="Arial" panose="020B0604020202020204" pitchFamily="34" charset="0"/>
              <a:buChar char="•"/>
            </a:pPr>
            <a:r>
              <a:rPr lang="en-US" sz="2400" cap="none" dirty="0">
                <a:latin typeface="Garamond" panose="02020404030301010803" pitchFamily="18" charset="0"/>
              </a:rPr>
              <a:t>Samples sent to DPH to analyze traditional water quality parameters, as well as a variety of metals.</a:t>
            </a:r>
            <a:endParaRPr lang="en-US" sz="2200" cap="none" dirty="0">
              <a:latin typeface="Garamond" panose="02020404030301010803" pitchFamily="18" charset="0"/>
            </a:endParaRPr>
          </a:p>
        </p:txBody>
      </p:sp>
      <p:grpSp>
        <p:nvGrpSpPr>
          <p:cNvPr id="11" name="Group 10"/>
          <p:cNvGrpSpPr/>
          <p:nvPr/>
        </p:nvGrpSpPr>
        <p:grpSpPr>
          <a:xfrm rot="10800000">
            <a:off x="8595360" y="0"/>
            <a:ext cx="548640" cy="6858000"/>
            <a:chOff x="0" y="0"/>
            <a:chExt cx="548640" cy="6858000"/>
          </a:xfrm>
        </p:grpSpPr>
        <p:sp>
          <p:nvSpPr>
            <p:cNvPr id="12" name="Round Single Corner Rectangle 11"/>
            <p:cNvSpPr/>
            <p:nvPr/>
          </p:nvSpPr>
          <p:spPr>
            <a:xfrm>
              <a:off x="0" y="0"/>
              <a:ext cx="304800" cy="1425039"/>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Conclusions</a:t>
              </a:r>
            </a:p>
          </p:txBody>
        </p:sp>
        <p:sp>
          <p:nvSpPr>
            <p:cNvPr id="13" name="Round Single Corner Rectangle 12"/>
            <p:cNvSpPr/>
            <p:nvPr/>
          </p:nvSpPr>
          <p:spPr>
            <a:xfrm>
              <a:off x="0" y="1335974"/>
              <a:ext cx="304800" cy="1425039"/>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Results</a:t>
              </a:r>
            </a:p>
          </p:txBody>
        </p:sp>
        <p:sp>
          <p:nvSpPr>
            <p:cNvPr id="17" name="Round Single Corner Rectangle 16"/>
            <p:cNvSpPr/>
            <p:nvPr/>
          </p:nvSpPr>
          <p:spPr>
            <a:xfrm>
              <a:off x="0" y="4007922"/>
              <a:ext cx="301752" cy="1425039"/>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Objectives</a:t>
              </a:r>
            </a:p>
          </p:txBody>
        </p:sp>
        <p:sp>
          <p:nvSpPr>
            <p:cNvPr id="18" name="Round Single Corner Rectangle 17"/>
            <p:cNvSpPr/>
            <p:nvPr/>
          </p:nvSpPr>
          <p:spPr>
            <a:xfrm>
              <a:off x="0" y="5343896"/>
              <a:ext cx="301752" cy="1514104"/>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Background</a:t>
              </a:r>
            </a:p>
          </p:txBody>
        </p:sp>
        <p:sp>
          <p:nvSpPr>
            <p:cNvPr id="19" name="Round Single Corner Rectangle 18"/>
            <p:cNvSpPr/>
            <p:nvPr/>
          </p:nvSpPr>
          <p:spPr>
            <a:xfrm>
              <a:off x="0" y="2671948"/>
              <a:ext cx="548640" cy="1425039"/>
            </a:xfrm>
            <a:prstGeom prst="round1Rect">
              <a:avLst>
                <a:gd name="adj" fmla="val 50000"/>
              </a:avLst>
            </a:prstGeom>
            <a:solidFill>
              <a:schemeClr val="bg1"/>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small" spc="0" normalizeH="0" baseline="0" noProof="0" dirty="0">
                  <a:ln>
                    <a:noFill/>
                  </a:ln>
                  <a:solidFill>
                    <a:srgbClr val="002649"/>
                  </a:solidFill>
                  <a:effectLst/>
                  <a:uLnTx/>
                  <a:uFillTx/>
                  <a:latin typeface="Calibri"/>
                  <a:ea typeface="+mn-ea"/>
                  <a:cs typeface="+mn-cs"/>
                </a:rPr>
                <a:t>Methods</a:t>
              </a:r>
            </a:p>
          </p:txBody>
        </p:sp>
      </p:grpSp>
      <p:pic>
        <p:nvPicPr>
          <p:cNvPr id="3" name="Picture 2">
            <a:extLst>
              <a:ext uri="{FF2B5EF4-FFF2-40B4-BE49-F238E27FC236}">
                <a16:creationId xmlns:a16="http://schemas.microsoft.com/office/drawing/2014/main" id="{74CB7CC0-2CF5-47E3-B650-947B045CE324}"/>
              </a:ext>
            </a:extLst>
          </p:cNvPr>
          <p:cNvPicPr>
            <a:picLocks noChangeAspect="1"/>
          </p:cNvPicPr>
          <p:nvPr/>
        </p:nvPicPr>
        <p:blipFill>
          <a:blip r:embed="rId3"/>
          <a:stretch>
            <a:fillRect/>
          </a:stretch>
        </p:blipFill>
        <p:spPr>
          <a:xfrm>
            <a:off x="3904219" y="1850938"/>
            <a:ext cx="4663845" cy="3969450"/>
          </a:xfrm>
          <a:prstGeom prst="rect">
            <a:avLst/>
          </a:prstGeom>
        </p:spPr>
      </p:pic>
    </p:spTree>
    <p:extLst>
      <p:ext uri="{BB962C8B-B14F-4D97-AF65-F5344CB8AC3E}">
        <p14:creationId xmlns:p14="http://schemas.microsoft.com/office/powerpoint/2010/main" val="3376361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a:spLocks noGrp="1"/>
          </p:cNvSpPr>
          <p:nvPr>
            <p:ph type="title"/>
          </p:nvPr>
        </p:nvSpPr>
        <p:spPr>
          <a:xfrm>
            <a:off x="0" y="76200"/>
            <a:ext cx="8839200" cy="1143000"/>
          </a:xfrm>
        </p:spPr>
        <p:txBody>
          <a:bodyPr>
            <a:normAutofit/>
          </a:bodyPr>
          <a:lstStyle/>
          <a:p>
            <a:r>
              <a:rPr lang="en-US" b="1" cap="small" dirty="0">
                <a:solidFill>
                  <a:srgbClr val="002649"/>
                </a:solidFill>
                <a:latin typeface="Garamond" panose="02020404030301010803" pitchFamily="18" charset="0"/>
              </a:rPr>
              <a:t>Sample Distribution</a:t>
            </a:r>
            <a:endParaRPr lang="en-US" dirty="0">
              <a:latin typeface="Garamond" panose="02020404030301010803" pitchFamily="18" charset="0"/>
            </a:endParaRPr>
          </a:p>
        </p:txBody>
      </p:sp>
      <p:sp>
        <p:nvSpPr>
          <p:cNvPr id="10" name="Content Placeholder 2"/>
          <p:cNvSpPr>
            <a:spLocks noGrp="1"/>
          </p:cNvSpPr>
          <p:nvPr>
            <p:ph idx="1"/>
          </p:nvPr>
        </p:nvSpPr>
        <p:spPr>
          <a:xfrm>
            <a:off x="1" y="1219200"/>
            <a:ext cx="4172504" cy="5562600"/>
          </a:xfrm>
        </p:spPr>
        <p:txBody>
          <a:bodyPr>
            <a:noAutofit/>
          </a:bodyPr>
          <a:lstStyle/>
          <a:p>
            <a:pPr>
              <a:spcBef>
                <a:spcPts val="300"/>
              </a:spcBef>
              <a:buClrTx/>
            </a:pPr>
            <a:r>
              <a:rPr lang="en-US" sz="2400" cap="none" dirty="0">
                <a:latin typeface="Garamond" panose="02020404030301010803" pitchFamily="18" charset="0"/>
              </a:rPr>
              <a:t>Majority of wells analyzed were distributed in close proximity to the Connecticut River.</a:t>
            </a:r>
          </a:p>
          <a:p>
            <a:pPr>
              <a:spcBef>
                <a:spcPts val="300"/>
              </a:spcBef>
              <a:buClrTx/>
            </a:pPr>
            <a:r>
              <a:rPr lang="en-US" sz="2400" cap="none" dirty="0">
                <a:latin typeface="Garamond" panose="02020404030301010803" pitchFamily="18" charset="0"/>
              </a:rPr>
              <a:t>Location of wells sampled:</a:t>
            </a:r>
          </a:p>
          <a:p>
            <a:pPr lvl="1">
              <a:spcBef>
                <a:spcPts val="300"/>
              </a:spcBef>
              <a:buClrTx/>
            </a:pPr>
            <a:r>
              <a:rPr lang="en-US" sz="2200" cap="none" dirty="0">
                <a:latin typeface="Garamond" panose="02020404030301010803" pitchFamily="18" charset="0"/>
              </a:rPr>
              <a:t>East Haddam: 40%</a:t>
            </a:r>
          </a:p>
          <a:p>
            <a:pPr lvl="1">
              <a:spcBef>
                <a:spcPts val="300"/>
              </a:spcBef>
              <a:buClrTx/>
            </a:pPr>
            <a:r>
              <a:rPr lang="en-US" sz="2200" cap="none" dirty="0">
                <a:latin typeface="Garamond" panose="02020404030301010803" pitchFamily="18" charset="0"/>
              </a:rPr>
              <a:t>Lyme: 17%</a:t>
            </a:r>
          </a:p>
          <a:p>
            <a:pPr lvl="1">
              <a:spcBef>
                <a:spcPts val="300"/>
              </a:spcBef>
              <a:buClrTx/>
            </a:pPr>
            <a:r>
              <a:rPr lang="en-US" sz="2200" cap="none" dirty="0">
                <a:latin typeface="Garamond" panose="02020404030301010803" pitchFamily="18" charset="0"/>
              </a:rPr>
              <a:t>Haddam: 14%</a:t>
            </a:r>
          </a:p>
          <a:p>
            <a:pPr lvl="1">
              <a:spcBef>
                <a:spcPts val="300"/>
              </a:spcBef>
              <a:buClrTx/>
            </a:pPr>
            <a:r>
              <a:rPr lang="en-US" sz="2200" cap="none" dirty="0">
                <a:latin typeface="Garamond" panose="02020404030301010803" pitchFamily="18" charset="0"/>
              </a:rPr>
              <a:t>Chester: 10%</a:t>
            </a:r>
          </a:p>
          <a:p>
            <a:pPr lvl="1">
              <a:spcBef>
                <a:spcPts val="300"/>
              </a:spcBef>
              <a:buClrTx/>
            </a:pPr>
            <a:r>
              <a:rPr lang="en-US" sz="2200" cap="none" dirty="0">
                <a:latin typeface="Garamond" panose="02020404030301010803" pitchFamily="18" charset="0"/>
              </a:rPr>
              <a:t>Deep River: 9%</a:t>
            </a:r>
          </a:p>
          <a:p>
            <a:pPr lvl="1">
              <a:spcBef>
                <a:spcPts val="300"/>
              </a:spcBef>
              <a:buClrTx/>
            </a:pPr>
            <a:r>
              <a:rPr lang="en-US" sz="2200" cap="none" dirty="0">
                <a:latin typeface="Garamond" panose="02020404030301010803" pitchFamily="18" charset="0"/>
              </a:rPr>
              <a:t>Essex: 8% </a:t>
            </a:r>
          </a:p>
          <a:p>
            <a:pPr>
              <a:spcBef>
                <a:spcPts val="300"/>
              </a:spcBef>
              <a:buClrTx/>
            </a:pPr>
            <a:r>
              <a:rPr lang="en-US" sz="2400" cap="none" dirty="0">
                <a:latin typeface="Garamond" panose="02020404030301010803" pitchFamily="18" charset="0"/>
              </a:rPr>
              <a:t>2% of wells located outside of the Deep River Quadrangle. </a:t>
            </a:r>
          </a:p>
        </p:txBody>
      </p:sp>
      <p:grpSp>
        <p:nvGrpSpPr>
          <p:cNvPr id="11" name="Group 10"/>
          <p:cNvGrpSpPr/>
          <p:nvPr/>
        </p:nvGrpSpPr>
        <p:grpSpPr>
          <a:xfrm rot="10800000">
            <a:off x="8595360" y="0"/>
            <a:ext cx="548640" cy="6858000"/>
            <a:chOff x="0" y="0"/>
            <a:chExt cx="548640" cy="6858000"/>
          </a:xfrm>
        </p:grpSpPr>
        <p:sp>
          <p:nvSpPr>
            <p:cNvPr id="12" name="Round Single Corner Rectangle 11"/>
            <p:cNvSpPr/>
            <p:nvPr/>
          </p:nvSpPr>
          <p:spPr>
            <a:xfrm>
              <a:off x="0" y="0"/>
              <a:ext cx="304800" cy="1425039"/>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Conclusions</a:t>
              </a:r>
            </a:p>
          </p:txBody>
        </p:sp>
        <p:sp>
          <p:nvSpPr>
            <p:cNvPr id="13" name="Round Single Corner Rectangle 12"/>
            <p:cNvSpPr/>
            <p:nvPr/>
          </p:nvSpPr>
          <p:spPr>
            <a:xfrm>
              <a:off x="0" y="1335974"/>
              <a:ext cx="304800" cy="1425039"/>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Results</a:t>
              </a:r>
            </a:p>
          </p:txBody>
        </p:sp>
        <p:sp>
          <p:nvSpPr>
            <p:cNvPr id="17" name="Round Single Corner Rectangle 16"/>
            <p:cNvSpPr/>
            <p:nvPr/>
          </p:nvSpPr>
          <p:spPr>
            <a:xfrm>
              <a:off x="0" y="4007922"/>
              <a:ext cx="301752" cy="1425039"/>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Objectives</a:t>
              </a:r>
            </a:p>
          </p:txBody>
        </p:sp>
        <p:sp>
          <p:nvSpPr>
            <p:cNvPr id="18" name="Round Single Corner Rectangle 17"/>
            <p:cNvSpPr/>
            <p:nvPr/>
          </p:nvSpPr>
          <p:spPr>
            <a:xfrm>
              <a:off x="0" y="5343896"/>
              <a:ext cx="301752" cy="1514104"/>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Background</a:t>
              </a:r>
            </a:p>
          </p:txBody>
        </p:sp>
        <p:sp>
          <p:nvSpPr>
            <p:cNvPr id="19" name="Round Single Corner Rectangle 18"/>
            <p:cNvSpPr/>
            <p:nvPr/>
          </p:nvSpPr>
          <p:spPr>
            <a:xfrm>
              <a:off x="0" y="2671948"/>
              <a:ext cx="548640" cy="1425039"/>
            </a:xfrm>
            <a:prstGeom prst="round1Rect">
              <a:avLst>
                <a:gd name="adj" fmla="val 50000"/>
              </a:avLst>
            </a:prstGeom>
            <a:solidFill>
              <a:schemeClr val="bg1"/>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small" spc="0" normalizeH="0" baseline="0" noProof="0" dirty="0">
                  <a:ln>
                    <a:noFill/>
                  </a:ln>
                  <a:solidFill>
                    <a:srgbClr val="002649"/>
                  </a:solidFill>
                  <a:effectLst/>
                  <a:uLnTx/>
                  <a:uFillTx/>
                  <a:latin typeface="Calibri"/>
                  <a:ea typeface="+mn-ea"/>
                  <a:cs typeface="+mn-cs"/>
                </a:rPr>
                <a:t>Methods</a:t>
              </a:r>
            </a:p>
          </p:txBody>
        </p:sp>
      </p:grpSp>
      <p:pic>
        <p:nvPicPr>
          <p:cNvPr id="3" name="Picture 2">
            <a:extLst>
              <a:ext uri="{FF2B5EF4-FFF2-40B4-BE49-F238E27FC236}">
                <a16:creationId xmlns:a16="http://schemas.microsoft.com/office/drawing/2014/main" id="{74CB7CC0-2CF5-47E3-B650-947B045CE324}"/>
              </a:ext>
            </a:extLst>
          </p:cNvPr>
          <p:cNvPicPr>
            <a:picLocks noChangeAspect="1"/>
          </p:cNvPicPr>
          <p:nvPr/>
        </p:nvPicPr>
        <p:blipFill>
          <a:blip r:embed="rId3"/>
          <a:stretch>
            <a:fillRect/>
          </a:stretch>
        </p:blipFill>
        <p:spPr>
          <a:xfrm>
            <a:off x="3904219" y="1850938"/>
            <a:ext cx="4663845" cy="3969450"/>
          </a:xfrm>
          <a:prstGeom prst="rect">
            <a:avLst/>
          </a:prstGeom>
        </p:spPr>
      </p:pic>
    </p:spTree>
    <p:extLst>
      <p:ext uri="{BB962C8B-B14F-4D97-AF65-F5344CB8AC3E}">
        <p14:creationId xmlns:p14="http://schemas.microsoft.com/office/powerpoint/2010/main" val="690839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a:spLocks noGrp="1"/>
          </p:cNvSpPr>
          <p:nvPr>
            <p:ph type="title"/>
          </p:nvPr>
        </p:nvSpPr>
        <p:spPr>
          <a:xfrm>
            <a:off x="0" y="0"/>
            <a:ext cx="8839200" cy="1143000"/>
          </a:xfrm>
        </p:spPr>
        <p:txBody>
          <a:bodyPr>
            <a:normAutofit/>
          </a:bodyPr>
          <a:lstStyle/>
          <a:p>
            <a:r>
              <a:rPr lang="en-US" b="1" cap="small" dirty="0">
                <a:solidFill>
                  <a:srgbClr val="002649"/>
                </a:solidFill>
                <a:latin typeface="Garamond" panose="02020404030301010803" pitchFamily="18" charset="0"/>
              </a:rPr>
              <a:t>Arsenic Distribution</a:t>
            </a:r>
            <a:endParaRPr lang="en-US" dirty="0">
              <a:latin typeface="Garamond" panose="02020404030301010803" pitchFamily="18" charset="0"/>
            </a:endParaRPr>
          </a:p>
        </p:txBody>
      </p:sp>
      <p:sp>
        <p:nvSpPr>
          <p:cNvPr id="10" name="Content Placeholder 2"/>
          <p:cNvSpPr>
            <a:spLocks noGrp="1"/>
          </p:cNvSpPr>
          <p:nvPr>
            <p:ph idx="1"/>
          </p:nvPr>
        </p:nvSpPr>
        <p:spPr>
          <a:xfrm>
            <a:off x="-3048" y="1142999"/>
            <a:ext cx="3524170" cy="5513120"/>
          </a:xfrm>
        </p:spPr>
        <p:txBody>
          <a:bodyPr>
            <a:noAutofit/>
          </a:bodyPr>
          <a:lstStyle/>
          <a:p>
            <a:pPr marL="342910" lvl="1" indent="-342910">
              <a:buClrTx/>
            </a:pPr>
            <a:endParaRPr lang="en-US" sz="2400" cap="none" dirty="0">
              <a:latin typeface="Garamond" panose="02020404030301010803" pitchFamily="18" charset="0"/>
            </a:endParaRPr>
          </a:p>
          <a:p>
            <a:pPr marL="342910" lvl="1" indent="-342910">
              <a:buClrTx/>
            </a:pPr>
            <a:endParaRPr lang="en-US" sz="2400" cap="none" dirty="0">
              <a:latin typeface="Garamond" panose="02020404030301010803" pitchFamily="18" charset="0"/>
            </a:endParaRPr>
          </a:p>
          <a:p>
            <a:pPr marL="342900" lvl="1" indent="-342900">
              <a:buClrTx/>
            </a:pPr>
            <a:r>
              <a:rPr lang="en-US" sz="2400" cap="none" dirty="0">
                <a:latin typeface="Garamond" panose="02020404030301010803" pitchFamily="18" charset="0"/>
              </a:rPr>
              <a:t>Arsenic Concentrations:</a:t>
            </a:r>
          </a:p>
          <a:p>
            <a:pPr marL="800110" lvl="2" indent="-342910">
              <a:buClrTx/>
            </a:pPr>
            <a:r>
              <a:rPr lang="en-US" sz="2200" cap="none" dirty="0">
                <a:latin typeface="Garamond" panose="02020404030301010803" pitchFamily="18" charset="0"/>
              </a:rPr>
              <a:t>Minimum: non-detect</a:t>
            </a:r>
          </a:p>
          <a:p>
            <a:pPr marL="800110" lvl="2" indent="-342910">
              <a:buClrTx/>
            </a:pPr>
            <a:r>
              <a:rPr lang="en-US" sz="2200" cap="none" dirty="0">
                <a:latin typeface="Garamond" panose="02020404030301010803" pitchFamily="18" charset="0"/>
              </a:rPr>
              <a:t>Maximum: 35 ppb</a:t>
            </a:r>
          </a:p>
          <a:p>
            <a:pPr marL="800110" lvl="2" indent="-342910">
              <a:buClrTx/>
            </a:pPr>
            <a:r>
              <a:rPr lang="en-US" sz="2200" cap="none" dirty="0">
                <a:latin typeface="Garamond" panose="02020404030301010803" pitchFamily="18" charset="0"/>
              </a:rPr>
              <a:t>Average: 3.8 ppb </a:t>
            </a:r>
          </a:p>
          <a:p>
            <a:pPr marL="342910" lvl="1" indent="-342910">
              <a:buClrTx/>
            </a:pPr>
            <a:r>
              <a:rPr lang="en-US" sz="2400" cap="none" dirty="0">
                <a:latin typeface="Garamond" panose="02020404030301010803" pitchFamily="18" charset="0"/>
              </a:rPr>
              <a:t>Present in 7% of wells</a:t>
            </a:r>
          </a:p>
          <a:p>
            <a:pPr marL="342910" lvl="1" indent="-342910">
              <a:buClrTx/>
            </a:pPr>
            <a:r>
              <a:rPr lang="en-US" sz="2400" cap="none" dirty="0">
                <a:latin typeface="Garamond" panose="02020404030301010803" pitchFamily="18" charset="0"/>
              </a:rPr>
              <a:t>4% exceeded standard.</a:t>
            </a:r>
          </a:p>
        </p:txBody>
      </p:sp>
      <p:grpSp>
        <p:nvGrpSpPr>
          <p:cNvPr id="2" name="Group 1"/>
          <p:cNvGrpSpPr/>
          <p:nvPr/>
        </p:nvGrpSpPr>
        <p:grpSpPr>
          <a:xfrm rot="10800000">
            <a:off x="8595360" y="0"/>
            <a:ext cx="548640" cy="6858000"/>
            <a:chOff x="0" y="0"/>
            <a:chExt cx="548640" cy="6858000"/>
          </a:xfrm>
        </p:grpSpPr>
        <p:sp>
          <p:nvSpPr>
            <p:cNvPr id="12" name="Round Single Corner Rectangle 11"/>
            <p:cNvSpPr/>
            <p:nvPr/>
          </p:nvSpPr>
          <p:spPr>
            <a:xfrm>
              <a:off x="0" y="0"/>
              <a:ext cx="304800" cy="1425039"/>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Conclusions</a:t>
              </a:r>
            </a:p>
          </p:txBody>
        </p:sp>
        <p:sp>
          <p:nvSpPr>
            <p:cNvPr id="20" name="Round Single Corner Rectangle 19"/>
            <p:cNvSpPr/>
            <p:nvPr/>
          </p:nvSpPr>
          <p:spPr>
            <a:xfrm>
              <a:off x="0" y="2671948"/>
              <a:ext cx="301752" cy="1425039"/>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Methods</a:t>
              </a:r>
            </a:p>
          </p:txBody>
        </p:sp>
        <p:sp>
          <p:nvSpPr>
            <p:cNvPr id="18" name="Round Single Corner Rectangle 17"/>
            <p:cNvSpPr/>
            <p:nvPr/>
          </p:nvSpPr>
          <p:spPr>
            <a:xfrm>
              <a:off x="0" y="4007922"/>
              <a:ext cx="301752" cy="1425039"/>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Objectives</a:t>
              </a:r>
            </a:p>
          </p:txBody>
        </p:sp>
        <p:sp>
          <p:nvSpPr>
            <p:cNvPr id="19" name="Round Single Corner Rectangle 18"/>
            <p:cNvSpPr/>
            <p:nvPr/>
          </p:nvSpPr>
          <p:spPr>
            <a:xfrm>
              <a:off x="0" y="5343896"/>
              <a:ext cx="301752" cy="1514104"/>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Background</a:t>
              </a:r>
            </a:p>
          </p:txBody>
        </p:sp>
        <p:sp>
          <p:nvSpPr>
            <p:cNvPr id="13" name="Round Single Corner Rectangle 12"/>
            <p:cNvSpPr/>
            <p:nvPr/>
          </p:nvSpPr>
          <p:spPr>
            <a:xfrm>
              <a:off x="0" y="1335974"/>
              <a:ext cx="548640" cy="1425039"/>
            </a:xfrm>
            <a:prstGeom prst="round1Rect">
              <a:avLst>
                <a:gd name="adj" fmla="val 50000"/>
              </a:avLst>
            </a:prstGeom>
            <a:solidFill>
              <a:schemeClr val="bg1"/>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small" spc="0" normalizeH="0" baseline="0" noProof="0" dirty="0">
                  <a:ln>
                    <a:noFill/>
                  </a:ln>
                  <a:solidFill>
                    <a:srgbClr val="002649"/>
                  </a:solidFill>
                  <a:effectLst/>
                  <a:uLnTx/>
                  <a:uFillTx/>
                  <a:latin typeface="Calibri"/>
                  <a:ea typeface="+mn-ea"/>
                  <a:cs typeface="+mn-cs"/>
                </a:rPr>
                <a:t>Results</a:t>
              </a:r>
            </a:p>
          </p:txBody>
        </p:sp>
      </p:grpSp>
      <p:pic>
        <p:nvPicPr>
          <p:cNvPr id="5" name="Picture 4">
            <a:extLst>
              <a:ext uri="{FF2B5EF4-FFF2-40B4-BE49-F238E27FC236}">
                <a16:creationId xmlns:a16="http://schemas.microsoft.com/office/drawing/2014/main" id="{FA6C97D8-A286-46F6-B626-8C9CF6DCA1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4403" y="1527881"/>
            <a:ext cx="5212532" cy="4430653"/>
          </a:xfrm>
          <a:prstGeom prst="rect">
            <a:avLst/>
          </a:prstGeom>
        </p:spPr>
      </p:pic>
    </p:spTree>
    <p:extLst>
      <p:ext uri="{BB962C8B-B14F-4D97-AF65-F5344CB8AC3E}">
        <p14:creationId xmlns:p14="http://schemas.microsoft.com/office/powerpoint/2010/main" val="2088427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a:spLocks noGrp="1"/>
          </p:cNvSpPr>
          <p:nvPr>
            <p:ph type="title"/>
          </p:nvPr>
        </p:nvSpPr>
        <p:spPr>
          <a:xfrm>
            <a:off x="0" y="0"/>
            <a:ext cx="8839200" cy="1143000"/>
          </a:xfrm>
        </p:spPr>
        <p:txBody>
          <a:bodyPr>
            <a:normAutofit/>
          </a:bodyPr>
          <a:lstStyle/>
          <a:p>
            <a:r>
              <a:rPr lang="en-US" b="1" cap="small" dirty="0">
                <a:solidFill>
                  <a:srgbClr val="002649"/>
                </a:solidFill>
                <a:latin typeface="Garamond" panose="02020404030301010803" pitchFamily="18" charset="0"/>
              </a:rPr>
              <a:t>Arsenic Distribution</a:t>
            </a:r>
            <a:endParaRPr lang="en-US" dirty="0">
              <a:latin typeface="Garamond" panose="02020404030301010803" pitchFamily="18" charset="0"/>
            </a:endParaRPr>
          </a:p>
        </p:txBody>
      </p:sp>
      <p:sp>
        <p:nvSpPr>
          <p:cNvPr id="10" name="Content Placeholder 2"/>
          <p:cNvSpPr>
            <a:spLocks noGrp="1"/>
          </p:cNvSpPr>
          <p:nvPr>
            <p:ph idx="1"/>
          </p:nvPr>
        </p:nvSpPr>
        <p:spPr>
          <a:xfrm>
            <a:off x="-3048" y="1142999"/>
            <a:ext cx="3524170" cy="5513120"/>
          </a:xfrm>
        </p:spPr>
        <p:txBody>
          <a:bodyPr>
            <a:noAutofit/>
          </a:bodyPr>
          <a:lstStyle/>
          <a:p>
            <a:pPr marL="342910" lvl="1" indent="-342910">
              <a:buClrTx/>
            </a:pPr>
            <a:endParaRPr lang="en-US" sz="2400" cap="none" dirty="0">
              <a:latin typeface="Garamond" panose="02020404030301010803" pitchFamily="18" charset="0"/>
            </a:endParaRPr>
          </a:p>
          <a:p>
            <a:pPr marL="342910" lvl="1" indent="-342910">
              <a:buClrTx/>
            </a:pPr>
            <a:endParaRPr lang="en-US" sz="2400" cap="none" dirty="0">
              <a:latin typeface="Garamond" panose="02020404030301010803" pitchFamily="18" charset="0"/>
            </a:endParaRPr>
          </a:p>
          <a:p>
            <a:pPr marL="342900" lvl="1" indent="-342900">
              <a:buClrTx/>
            </a:pPr>
            <a:r>
              <a:rPr lang="en-US" sz="2400" cap="none" dirty="0">
                <a:latin typeface="Garamond" panose="02020404030301010803" pitchFamily="18" charset="0"/>
              </a:rPr>
              <a:t>Arsenic Concentrations:</a:t>
            </a:r>
          </a:p>
          <a:p>
            <a:pPr marL="800110" lvl="2" indent="-342910">
              <a:buClrTx/>
            </a:pPr>
            <a:r>
              <a:rPr lang="en-US" sz="2200" cap="none" dirty="0">
                <a:latin typeface="Garamond" panose="02020404030301010803" pitchFamily="18" charset="0"/>
              </a:rPr>
              <a:t>Minimum: non-detect</a:t>
            </a:r>
          </a:p>
          <a:p>
            <a:pPr marL="800110" lvl="2" indent="-342910">
              <a:buClrTx/>
            </a:pPr>
            <a:r>
              <a:rPr lang="en-US" sz="2200" cap="none" dirty="0">
                <a:latin typeface="Garamond" panose="02020404030301010803" pitchFamily="18" charset="0"/>
              </a:rPr>
              <a:t>Maximum: 35 ppb</a:t>
            </a:r>
          </a:p>
          <a:p>
            <a:pPr marL="800110" lvl="2" indent="-342910">
              <a:buClrTx/>
            </a:pPr>
            <a:r>
              <a:rPr lang="en-US" sz="2200" cap="none" dirty="0">
                <a:latin typeface="Garamond" panose="02020404030301010803" pitchFamily="18" charset="0"/>
              </a:rPr>
              <a:t>Average: 3.8 ppb </a:t>
            </a:r>
          </a:p>
          <a:p>
            <a:pPr marL="342910" lvl="1" indent="-342910">
              <a:buClrTx/>
            </a:pPr>
            <a:r>
              <a:rPr lang="en-US" sz="2400" cap="none" dirty="0">
                <a:latin typeface="Garamond" panose="02020404030301010803" pitchFamily="18" charset="0"/>
              </a:rPr>
              <a:t>Present in 7% of wells</a:t>
            </a:r>
          </a:p>
          <a:p>
            <a:pPr marL="342910" lvl="1" indent="-342910">
              <a:buClrTx/>
            </a:pPr>
            <a:r>
              <a:rPr lang="en-US" sz="2400" cap="none" dirty="0">
                <a:latin typeface="Garamond" panose="02020404030301010803" pitchFamily="18" charset="0"/>
              </a:rPr>
              <a:t>4% exceeded standard.</a:t>
            </a:r>
          </a:p>
        </p:txBody>
      </p:sp>
      <p:grpSp>
        <p:nvGrpSpPr>
          <p:cNvPr id="2" name="Group 1"/>
          <p:cNvGrpSpPr/>
          <p:nvPr/>
        </p:nvGrpSpPr>
        <p:grpSpPr>
          <a:xfrm rot="10800000">
            <a:off x="8595360" y="0"/>
            <a:ext cx="548640" cy="6858000"/>
            <a:chOff x="0" y="0"/>
            <a:chExt cx="548640" cy="6858000"/>
          </a:xfrm>
        </p:grpSpPr>
        <p:sp>
          <p:nvSpPr>
            <p:cNvPr id="12" name="Round Single Corner Rectangle 11"/>
            <p:cNvSpPr/>
            <p:nvPr/>
          </p:nvSpPr>
          <p:spPr>
            <a:xfrm>
              <a:off x="0" y="0"/>
              <a:ext cx="304800" cy="1425039"/>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Conclusions</a:t>
              </a:r>
            </a:p>
          </p:txBody>
        </p:sp>
        <p:sp>
          <p:nvSpPr>
            <p:cNvPr id="20" name="Round Single Corner Rectangle 19"/>
            <p:cNvSpPr/>
            <p:nvPr/>
          </p:nvSpPr>
          <p:spPr>
            <a:xfrm>
              <a:off x="0" y="2671948"/>
              <a:ext cx="301752" cy="1425039"/>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Methods</a:t>
              </a:r>
            </a:p>
          </p:txBody>
        </p:sp>
        <p:sp>
          <p:nvSpPr>
            <p:cNvPr id="18" name="Round Single Corner Rectangle 17"/>
            <p:cNvSpPr/>
            <p:nvPr/>
          </p:nvSpPr>
          <p:spPr>
            <a:xfrm>
              <a:off x="0" y="4007922"/>
              <a:ext cx="301752" cy="1425039"/>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Objectives</a:t>
              </a:r>
            </a:p>
          </p:txBody>
        </p:sp>
        <p:sp>
          <p:nvSpPr>
            <p:cNvPr id="19" name="Round Single Corner Rectangle 18"/>
            <p:cNvSpPr/>
            <p:nvPr/>
          </p:nvSpPr>
          <p:spPr>
            <a:xfrm>
              <a:off x="0" y="5343896"/>
              <a:ext cx="301752" cy="1514104"/>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Background</a:t>
              </a:r>
            </a:p>
          </p:txBody>
        </p:sp>
        <p:sp>
          <p:nvSpPr>
            <p:cNvPr id="13" name="Round Single Corner Rectangle 12"/>
            <p:cNvSpPr/>
            <p:nvPr/>
          </p:nvSpPr>
          <p:spPr>
            <a:xfrm>
              <a:off x="0" y="1335974"/>
              <a:ext cx="548640" cy="1425039"/>
            </a:xfrm>
            <a:prstGeom prst="round1Rect">
              <a:avLst>
                <a:gd name="adj" fmla="val 50000"/>
              </a:avLst>
            </a:prstGeom>
            <a:solidFill>
              <a:schemeClr val="bg1"/>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small" spc="0" normalizeH="0" baseline="0" noProof="0" dirty="0">
                  <a:ln>
                    <a:noFill/>
                  </a:ln>
                  <a:solidFill>
                    <a:srgbClr val="002649"/>
                  </a:solidFill>
                  <a:effectLst/>
                  <a:uLnTx/>
                  <a:uFillTx/>
                  <a:latin typeface="Calibri"/>
                  <a:ea typeface="+mn-ea"/>
                  <a:cs typeface="+mn-cs"/>
                </a:rPr>
                <a:t>Results</a:t>
              </a:r>
            </a:p>
          </p:txBody>
        </p:sp>
      </p:grpSp>
      <p:pic>
        <p:nvPicPr>
          <p:cNvPr id="3" name="Picture 2">
            <a:extLst>
              <a:ext uri="{FF2B5EF4-FFF2-40B4-BE49-F238E27FC236}">
                <a16:creationId xmlns:a16="http://schemas.microsoft.com/office/drawing/2014/main" id="{D49758C0-C97A-409A-837E-906F2CF33866}"/>
              </a:ext>
            </a:extLst>
          </p:cNvPr>
          <p:cNvPicPr>
            <a:picLocks noChangeAspect="1"/>
          </p:cNvPicPr>
          <p:nvPr/>
        </p:nvPicPr>
        <p:blipFill>
          <a:blip r:embed="rId3"/>
          <a:stretch>
            <a:fillRect/>
          </a:stretch>
        </p:blipFill>
        <p:spPr>
          <a:xfrm>
            <a:off x="3374402" y="1527048"/>
            <a:ext cx="5212532" cy="4432176"/>
          </a:xfrm>
          <a:prstGeom prst="rect">
            <a:avLst/>
          </a:prstGeom>
        </p:spPr>
      </p:pic>
    </p:spTree>
    <p:extLst>
      <p:ext uri="{BB962C8B-B14F-4D97-AF65-F5344CB8AC3E}">
        <p14:creationId xmlns:p14="http://schemas.microsoft.com/office/powerpoint/2010/main" val="1947392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oup 10"/>
          <p:cNvGrpSpPr/>
          <p:nvPr/>
        </p:nvGrpSpPr>
        <p:grpSpPr>
          <a:xfrm rot="10800000">
            <a:off x="8595360" y="0"/>
            <a:ext cx="548640" cy="6858000"/>
            <a:chOff x="0" y="0"/>
            <a:chExt cx="548640" cy="6858000"/>
          </a:xfrm>
        </p:grpSpPr>
        <p:sp>
          <p:nvSpPr>
            <p:cNvPr id="12" name="Round Single Corner Rectangle 11"/>
            <p:cNvSpPr/>
            <p:nvPr/>
          </p:nvSpPr>
          <p:spPr>
            <a:xfrm>
              <a:off x="0" y="0"/>
              <a:ext cx="304800" cy="1425039"/>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Conclusions</a:t>
              </a:r>
            </a:p>
          </p:txBody>
        </p:sp>
        <p:sp>
          <p:nvSpPr>
            <p:cNvPr id="13" name="Round Single Corner Rectangle 12"/>
            <p:cNvSpPr/>
            <p:nvPr/>
          </p:nvSpPr>
          <p:spPr>
            <a:xfrm>
              <a:off x="0" y="2671948"/>
              <a:ext cx="301752" cy="1425039"/>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Methods</a:t>
              </a:r>
            </a:p>
          </p:txBody>
        </p:sp>
        <p:sp>
          <p:nvSpPr>
            <p:cNvPr id="17" name="Round Single Corner Rectangle 16"/>
            <p:cNvSpPr/>
            <p:nvPr/>
          </p:nvSpPr>
          <p:spPr>
            <a:xfrm>
              <a:off x="0" y="4007922"/>
              <a:ext cx="301752" cy="1425039"/>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Objectives</a:t>
              </a:r>
            </a:p>
          </p:txBody>
        </p:sp>
        <p:sp>
          <p:nvSpPr>
            <p:cNvPr id="18" name="Round Single Corner Rectangle 17"/>
            <p:cNvSpPr/>
            <p:nvPr/>
          </p:nvSpPr>
          <p:spPr>
            <a:xfrm>
              <a:off x="0" y="5343896"/>
              <a:ext cx="301752" cy="1514104"/>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Background</a:t>
              </a:r>
            </a:p>
          </p:txBody>
        </p:sp>
        <p:sp>
          <p:nvSpPr>
            <p:cNvPr id="19" name="Round Single Corner Rectangle 18"/>
            <p:cNvSpPr/>
            <p:nvPr/>
          </p:nvSpPr>
          <p:spPr>
            <a:xfrm>
              <a:off x="0" y="1335974"/>
              <a:ext cx="548640" cy="1425039"/>
            </a:xfrm>
            <a:prstGeom prst="round1Rect">
              <a:avLst>
                <a:gd name="adj" fmla="val 50000"/>
              </a:avLst>
            </a:prstGeom>
            <a:solidFill>
              <a:schemeClr val="bg1"/>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small" spc="0" normalizeH="0" baseline="0" noProof="0" dirty="0">
                  <a:ln>
                    <a:noFill/>
                  </a:ln>
                  <a:solidFill>
                    <a:srgbClr val="002649"/>
                  </a:solidFill>
                  <a:effectLst/>
                  <a:uLnTx/>
                  <a:uFillTx/>
                  <a:latin typeface="Calibri"/>
                  <a:ea typeface="+mn-ea"/>
                  <a:cs typeface="+mn-cs"/>
                </a:rPr>
                <a:t>Results</a:t>
              </a:r>
            </a:p>
          </p:txBody>
        </p:sp>
      </p:grpSp>
      <p:sp>
        <p:nvSpPr>
          <p:cNvPr id="15" name="Title 1"/>
          <p:cNvSpPr>
            <a:spLocks noGrp="1"/>
          </p:cNvSpPr>
          <p:nvPr>
            <p:ph type="title"/>
          </p:nvPr>
        </p:nvSpPr>
        <p:spPr>
          <a:xfrm>
            <a:off x="0" y="76200"/>
            <a:ext cx="8839200" cy="1143000"/>
          </a:xfrm>
          <a:noFill/>
        </p:spPr>
        <p:txBody>
          <a:bodyPr>
            <a:noAutofit/>
          </a:bodyPr>
          <a:lstStyle/>
          <a:p>
            <a:r>
              <a:rPr lang="en-US" b="1" cap="small" dirty="0">
                <a:solidFill>
                  <a:srgbClr val="002649"/>
                </a:solidFill>
                <a:latin typeface="Garamond" panose="02020404030301010803" pitchFamily="18" charset="0"/>
              </a:rPr>
              <a:t>Arsenic Concentrations per Lithology</a:t>
            </a:r>
            <a:endParaRPr lang="en-US" dirty="0">
              <a:latin typeface="Garamond" panose="02020404030301010803" pitchFamily="18" charset="0"/>
            </a:endParaRPr>
          </a:p>
        </p:txBody>
      </p:sp>
      <p:sp>
        <p:nvSpPr>
          <p:cNvPr id="14" name="Content Placeholder 2">
            <a:extLst>
              <a:ext uri="{FF2B5EF4-FFF2-40B4-BE49-F238E27FC236}">
                <a16:creationId xmlns:a16="http://schemas.microsoft.com/office/drawing/2014/main" id="{5EF7C7BA-EA47-471D-90BA-0A5A7325F532}"/>
              </a:ext>
            </a:extLst>
          </p:cNvPr>
          <p:cNvSpPr>
            <a:spLocks noGrp="1"/>
          </p:cNvSpPr>
          <p:nvPr>
            <p:ph idx="1"/>
          </p:nvPr>
        </p:nvSpPr>
        <p:spPr>
          <a:xfrm>
            <a:off x="-3048" y="1142999"/>
            <a:ext cx="3491972" cy="5513120"/>
          </a:xfrm>
        </p:spPr>
        <p:txBody>
          <a:bodyPr>
            <a:noAutofit/>
          </a:bodyPr>
          <a:lstStyle/>
          <a:p>
            <a:pPr marL="342900" lvl="1" indent="-342900">
              <a:buClrTx/>
            </a:pPr>
            <a:endParaRPr lang="en-US" sz="2400" cap="none" dirty="0">
              <a:latin typeface="Garamond" panose="02020404030301010803" pitchFamily="18" charset="0"/>
            </a:endParaRPr>
          </a:p>
          <a:p>
            <a:pPr marL="342900" lvl="1" indent="-342900">
              <a:buClrTx/>
            </a:pPr>
            <a:endParaRPr lang="en-US" sz="2400" cap="none" dirty="0">
              <a:latin typeface="Garamond" panose="02020404030301010803" pitchFamily="18" charset="0"/>
            </a:endParaRPr>
          </a:p>
          <a:p>
            <a:pPr marL="342900" lvl="1" indent="-342900">
              <a:buClrTx/>
            </a:pPr>
            <a:r>
              <a:rPr lang="en-US" sz="2400" cap="none" dirty="0">
                <a:latin typeface="Garamond" panose="02020404030301010803" pitchFamily="18" charset="0"/>
              </a:rPr>
              <a:t>31% of wells intersected the Hebron Gneiss</a:t>
            </a:r>
          </a:p>
          <a:p>
            <a:pPr marL="342910" lvl="1" indent="-342910">
              <a:buClrTx/>
            </a:pPr>
            <a:r>
              <a:rPr lang="en-US" sz="2400" cap="none" dirty="0">
                <a:latin typeface="Garamond" panose="02020404030301010803" pitchFamily="18" charset="0"/>
              </a:rPr>
              <a:t>Average arsenic concentration</a:t>
            </a:r>
          </a:p>
          <a:p>
            <a:pPr marL="342910" lvl="1" indent="-342910">
              <a:buClrTx/>
            </a:pPr>
            <a:r>
              <a:rPr lang="en-US" sz="2400" cap="none" dirty="0">
                <a:latin typeface="Garamond" panose="02020404030301010803" pitchFamily="18" charset="0"/>
              </a:rPr>
              <a:t>No clustering spatially at the 95% confidence interval.</a:t>
            </a:r>
          </a:p>
        </p:txBody>
      </p:sp>
      <p:pic>
        <p:nvPicPr>
          <p:cNvPr id="3" name="Picture 2">
            <a:extLst>
              <a:ext uri="{FF2B5EF4-FFF2-40B4-BE49-F238E27FC236}">
                <a16:creationId xmlns:a16="http://schemas.microsoft.com/office/drawing/2014/main" id="{5FCF6B6F-16DA-418E-A49D-DCF8ADD32DBF}"/>
              </a:ext>
            </a:extLst>
          </p:cNvPr>
          <p:cNvPicPr>
            <a:picLocks noChangeAspect="1"/>
          </p:cNvPicPr>
          <p:nvPr/>
        </p:nvPicPr>
        <p:blipFill>
          <a:blip r:embed="rId3"/>
          <a:stretch>
            <a:fillRect/>
          </a:stretch>
        </p:blipFill>
        <p:spPr>
          <a:xfrm>
            <a:off x="3370337" y="1524621"/>
            <a:ext cx="5212080" cy="4430268"/>
          </a:xfrm>
          <a:prstGeom prst="rect">
            <a:avLst/>
          </a:prstGeom>
        </p:spPr>
      </p:pic>
    </p:spTree>
    <p:extLst>
      <p:ext uri="{BB962C8B-B14F-4D97-AF65-F5344CB8AC3E}">
        <p14:creationId xmlns:p14="http://schemas.microsoft.com/office/powerpoint/2010/main" val="3041129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0" y="0"/>
            <a:ext cx="8839200" cy="1143000"/>
          </a:xfrm>
        </p:spPr>
        <p:txBody>
          <a:bodyPr>
            <a:normAutofit/>
          </a:bodyPr>
          <a:lstStyle/>
          <a:p>
            <a:r>
              <a:rPr lang="en-US" b="1" cap="small" dirty="0">
                <a:solidFill>
                  <a:srgbClr val="002649"/>
                </a:solidFill>
                <a:latin typeface="Garamond" panose="02020404030301010803" pitchFamily="18" charset="0"/>
              </a:rPr>
              <a:t>Uranium Distribution</a:t>
            </a:r>
            <a:endParaRPr lang="en-US" dirty="0">
              <a:latin typeface="Garamond" panose="02020404030301010803" pitchFamily="18" charset="0"/>
            </a:endParaRPr>
          </a:p>
        </p:txBody>
      </p:sp>
      <p:sp>
        <p:nvSpPr>
          <p:cNvPr id="10" name="Content Placeholder 2"/>
          <p:cNvSpPr>
            <a:spLocks noGrp="1"/>
          </p:cNvSpPr>
          <p:nvPr>
            <p:ph idx="1"/>
          </p:nvPr>
        </p:nvSpPr>
        <p:spPr>
          <a:xfrm>
            <a:off x="-3048" y="1142999"/>
            <a:ext cx="3647000" cy="5513120"/>
          </a:xfrm>
        </p:spPr>
        <p:txBody>
          <a:bodyPr>
            <a:noAutofit/>
          </a:bodyPr>
          <a:lstStyle/>
          <a:p>
            <a:pPr marL="342910" lvl="1" indent="-342910">
              <a:buClrTx/>
            </a:pPr>
            <a:endParaRPr lang="en-US" sz="2400" cap="none" dirty="0">
              <a:latin typeface="Garamond" panose="02020404030301010803" pitchFamily="18" charset="0"/>
            </a:endParaRPr>
          </a:p>
          <a:p>
            <a:pPr marL="342910" lvl="1" indent="-342910">
              <a:buClrTx/>
            </a:pPr>
            <a:endParaRPr lang="en-US" sz="2400" cap="none" dirty="0">
              <a:latin typeface="Garamond" panose="02020404030301010803" pitchFamily="18" charset="0"/>
            </a:endParaRPr>
          </a:p>
          <a:p>
            <a:pPr marL="342910" lvl="1" indent="-342910">
              <a:buClrTx/>
            </a:pPr>
            <a:r>
              <a:rPr lang="en-US" sz="2400" cap="none" dirty="0">
                <a:latin typeface="Garamond" panose="02020404030301010803" pitchFamily="18" charset="0"/>
              </a:rPr>
              <a:t>Uranium Concentrations:</a:t>
            </a:r>
          </a:p>
          <a:p>
            <a:pPr marL="800110" lvl="2" indent="-342910">
              <a:buClrTx/>
            </a:pPr>
            <a:r>
              <a:rPr lang="en-US" sz="2200" cap="none" dirty="0">
                <a:latin typeface="Garamond" panose="02020404030301010803" pitchFamily="18" charset="0"/>
              </a:rPr>
              <a:t>Minimum: non-detect</a:t>
            </a:r>
          </a:p>
          <a:p>
            <a:pPr marL="800110" lvl="2" indent="-342910">
              <a:buClrTx/>
            </a:pPr>
            <a:r>
              <a:rPr lang="en-US" sz="2200" cap="none" dirty="0">
                <a:latin typeface="Garamond" panose="02020404030301010803" pitchFamily="18" charset="0"/>
              </a:rPr>
              <a:t>Maximum: 62 ppb</a:t>
            </a:r>
          </a:p>
          <a:p>
            <a:pPr marL="800110" lvl="2" indent="-342910">
              <a:buClrTx/>
            </a:pPr>
            <a:r>
              <a:rPr lang="en-US" sz="2200" cap="none" dirty="0">
                <a:latin typeface="Garamond" panose="02020404030301010803" pitchFamily="18" charset="0"/>
              </a:rPr>
              <a:t>Average: 4.2 ppb </a:t>
            </a:r>
          </a:p>
          <a:p>
            <a:pPr marL="342910" lvl="1" indent="-342910">
              <a:buClrTx/>
            </a:pPr>
            <a:r>
              <a:rPr lang="en-US" sz="2400" cap="none" dirty="0">
                <a:latin typeface="Garamond" panose="02020404030301010803" pitchFamily="18" charset="0"/>
              </a:rPr>
              <a:t>21% above the drinking water standard</a:t>
            </a:r>
          </a:p>
          <a:p>
            <a:pPr marL="342910" lvl="1" indent="-342910">
              <a:buClrTx/>
            </a:pPr>
            <a:r>
              <a:rPr lang="en-US" sz="2400" cap="none" dirty="0">
                <a:latin typeface="Garamond" panose="02020404030301010803" pitchFamily="18" charset="0"/>
              </a:rPr>
              <a:t>17% within range</a:t>
            </a:r>
          </a:p>
        </p:txBody>
      </p:sp>
      <p:grpSp>
        <p:nvGrpSpPr>
          <p:cNvPr id="2" name="Group 1"/>
          <p:cNvGrpSpPr/>
          <p:nvPr/>
        </p:nvGrpSpPr>
        <p:grpSpPr>
          <a:xfrm rot="10800000">
            <a:off x="8595360" y="0"/>
            <a:ext cx="548640" cy="6858000"/>
            <a:chOff x="0" y="0"/>
            <a:chExt cx="548640" cy="6858000"/>
          </a:xfrm>
        </p:grpSpPr>
        <p:sp>
          <p:nvSpPr>
            <p:cNvPr id="12" name="Round Single Corner Rectangle 11"/>
            <p:cNvSpPr/>
            <p:nvPr/>
          </p:nvSpPr>
          <p:spPr>
            <a:xfrm>
              <a:off x="0" y="0"/>
              <a:ext cx="304800" cy="1425039"/>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Conclusions</a:t>
              </a:r>
            </a:p>
          </p:txBody>
        </p:sp>
        <p:sp>
          <p:nvSpPr>
            <p:cNvPr id="20" name="Round Single Corner Rectangle 19"/>
            <p:cNvSpPr/>
            <p:nvPr/>
          </p:nvSpPr>
          <p:spPr>
            <a:xfrm>
              <a:off x="0" y="2671948"/>
              <a:ext cx="301752" cy="1425039"/>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Methods</a:t>
              </a:r>
            </a:p>
          </p:txBody>
        </p:sp>
        <p:sp>
          <p:nvSpPr>
            <p:cNvPr id="18" name="Round Single Corner Rectangle 17"/>
            <p:cNvSpPr/>
            <p:nvPr/>
          </p:nvSpPr>
          <p:spPr>
            <a:xfrm>
              <a:off x="0" y="4007922"/>
              <a:ext cx="301752" cy="1425039"/>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Objectives</a:t>
              </a:r>
            </a:p>
          </p:txBody>
        </p:sp>
        <p:sp>
          <p:nvSpPr>
            <p:cNvPr id="19" name="Round Single Corner Rectangle 18"/>
            <p:cNvSpPr/>
            <p:nvPr/>
          </p:nvSpPr>
          <p:spPr>
            <a:xfrm>
              <a:off x="0" y="5343896"/>
              <a:ext cx="301752" cy="1514104"/>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Background</a:t>
              </a:r>
            </a:p>
          </p:txBody>
        </p:sp>
        <p:sp>
          <p:nvSpPr>
            <p:cNvPr id="13" name="Round Single Corner Rectangle 12"/>
            <p:cNvSpPr/>
            <p:nvPr/>
          </p:nvSpPr>
          <p:spPr>
            <a:xfrm>
              <a:off x="0" y="1335974"/>
              <a:ext cx="548640" cy="1425039"/>
            </a:xfrm>
            <a:prstGeom prst="round1Rect">
              <a:avLst>
                <a:gd name="adj" fmla="val 50000"/>
              </a:avLst>
            </a:prstGeom>
            <a:solidFill>
              <a:schemeClr val="bg1"/>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small" spc="0" normalizeH="0" baseline="0" noProof="0" dirty="0">
                  <a:ln>
                    <a:noFill/>
                  </a:ln>
                  <a:solidFill>
                    <a:srgbClr val="002649"/>
                  </a:solidFill>
                  <a:effectLst/>
                  <a:uLnTx/>
                  <a:uFillTx/>
                  <a:latin typeface="Calibri"/>
                  <a:ea typeface="+mn-ea"/>
                  <a:cs typeface="+mn-cs"/>
                </a:rPr>
                <a:t>Results</a:t>
              </a:r>
            </a:p>
          </p:txBody>
        </p:sp>
      </p:grpSp>
      <p:pic>
        <p:nvPicPr>
          <p:cNvPr id="4" name="Picture 3">
            <a:extLst>
              <a:ext uri="{FF2B5EF4-FFF2-40B4-BE49-F238E27FC236}">
                <a16:creationId xmlns:a16="http://schemas.microsoft.com/office/drawing/2014/main" id="{8E86F0B1-9130-4DF2-A683-1579882F7EC7}"/>
              </a:ext>
            </a:extLst>
          </p:cNvPr>
          <p:cNvPicPr>
            <a:picLocks noChangeAspect="1"/>
          </p:cNvPicPr>
          <p:nvPr/>
        </p:nvPicPr>
        <p:blipFill>
          <a:blip r:embed="rId3"/>
          <a:stretch>
            <a:fillRect/>
          </a:stretch>
        </p:blipFill>
        <p:spPr>
          <a:xfrm>
            <a:off x="3374402" y="1524969"/>
            <a:ext cx="5212080" cy="4430268"/>
          </a:xfrm>
          <a:prstGeom prst="rect">
            <a:avLst/>
          </a:prstGeom>
        </p:spPr>
      </p:pic>
    </p:spTree>
    <p:extLst>
      <p:ext uri="{BB962C8B-B14F-4D97-AF65-F5344CB8AC3E}">
        <p14:creationId xmlns:p14="http://schemas.microsoft.com/office/powerpoint/2010/main" val="1121685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le 1"/>
          <p:cNvSpPr>
            <a:spLocks noGrp="1"/>
          </p:cNvSpPr>
          <p:nvPr>
            <p:ph type="title"/>
          </p:nvPr>
        </p:nvSpPr>
        <p:spPr>
          <a:xfrm>
            <a:off x="108425" y="0"/>
            <a:ext cx="8397560" cy="1143000"/>
          </a:xfrm>
        </p:spPr>
        <p:txBody>
          <a:bodyPr>
            <a:noAutofit/>
          </a:bodyPr>
          <a:lstStyle/>
          <a:p>
            <a:r>
              <a:rPr lang="en-US" b="1" cap="small" dirty="0">
                <a:solidFill>
                  <a:srgbClr val="002649"/>
                </a:solidFill>
                <a:latin typeface="Garamond" panose="02020404030301010803" pitchFamily="18" charset="0"/>
              </a:rPr>
              <a:t>Groundwater</a:t>
            </a:r>
            <a:endParaRPr lang="en-US" dirty="0">
              <a:latin typeface="Garamond" panose="02020404030301010803" pitchFamily="18" charset="0"/>
            </a:endParaRPr>
          </a:p>
        </p:txBody>
      </p:sp>
      <p:grpSp>
        <p:nvGrpSpPr>
          <p:cNvPr id="10" name="Group 9"/>
          <p:cNvGrpSpPr/>
          <p:nvPr/>
        </p:nvGrpSpPr>
        <p:grpSpPr>
          <a:xfrm rot="10800000">
            <a:off x="8595360" y="0"/>
            <a:ext cx="548640" cy="6858000"/>
            <a:chOff x="0" y="0"/>
            <a:chExt cx="548640" cy="7040880"/>
          </a:xfrm>
        </p:grpSpPr>
        <p:sp>
          <p:nvSpPr>
            <p:cNvPr id="15" name="Round Single Corner Rectangle 14"/>
            <p:cNvSpPr/>
            <p:nvPr/>
          </p:nvSpPr>
          <p:spPr>
            <a:xfrm>
              <a:off x="0" y="0"/>
              <a:ext cx="304800" cy="1463040"/>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Conclusions</a:t>
              </a:r>
            </a:p>
          </p:txBody>
        </p:sp>
        <p:sp>
          <p:nvSpPr>
            <p:cNvPr id="16" name="Round Single Corner Rectangle 15"/>
            <p:cNvSpPr/>
            <p:nvPr/>
          </p:nvSpPr>
          <p:spPr>
            <a:xfrm>
              <a:off x="0" y="1371600"/>
              <a:ext cx="304800" cy="1463040"/>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Results</a:t>
              </a:r>
            </a:p>
          </p:txBody>
        </p:sp>
        <p:sp>
          <p:nvSpPr>
            <p:cNvPr id="17" name="Round Single Corner Rectangle 16"/>
            <p:cNvSpPr/>
            <p:nvPr/>
          </p:nvSpPr>
          <p:spPr>
            <a:xfrm>
              <a:off x="0" y="2743200"/>
              <a:ext cx="304800" cy="1463040"/>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Methods</a:t>
              </a:r>
            </a:p>
          </p:txBody>
        </p:sp>
        <p:sp>
          <p:nvSpPr>
            <p:cNvPr id="18" name="Round Single Corner Rectangle 17"/>
            <p:cNvSpPr/>
            <p:nvPr/>
          </p:nvSpPr>
          <p:spPr>
            <a:xfrm>
              <a:off x="0" y="4114800"/>
              <a:ext cx="304800" cy="1463040"/>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Objectives</a:t>
              </a:r>
            </a:p>
          </p:txBody>
        </p:sp>
        <p:sp>
          <p:nvSpPr>
            <p:cNvPr id="19" name="Round Single Corner Rectangle 18"/>
            <p:cNvSpPr/>
            <p:nvPr/>
          </p:nvSpPr>
          <p:spPr>
            <a:xfrm>
              <a:off x="0" y="5486400"/>
              <a:ext cx="548640" cy="1554480"/>
            </a:xfrm>
            <a:prstGeom prst="round1Rect">
              <a:avLst>
                <a:gd name="adj" fmla="val 50000"/>
              </a:avLst>
            </a:prstGeom>
            <a:solidFill>
              <a:schemeClr val="bg1"/>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small" spc="0" normalizeH="0" baseline="0" noProof="0" dirty="0">
                  <a:ln>
                    <a:noFill/>
                  </a:ln>
                  <a:solidFill>
                    <a:srgbClr val="002649"/>
                  </a:solidFill>
                  <a:effectLst/>
                  <a:uLnTx/>
                  <a:uFillTx/>
                  <a:latin typeface="Calibri"/>
                  <a:ea typeface="+mn-ea"/>
                  <a:cs typeface="+mn-cs"/>
                </a:rPr>
                <a:t>Background</a:t>
              </a:r>
            </a:p>
          </p:txBody>
        </p:sp>
      </p:grpSp>
      <p:sp>
        <p:nvSpPr>
          <p:cNvPr id="20" name="Content Placeholder 2">
            <a:extLst>
              <a:ext uri="{FF2B5EF4-FFF2-40B4-BE49-F238E27FC236}">
                <a16:creationId xmlns:a16="http://schemas.microsoft.com/office/drawing/2014/main" id="{48BB1566-3176-4CDF-9B0F-71D4B2A1908B}"/>
              </a:ext>
            </a:extLst>
          </p:cNvPr>
          <p:cNvSpPr>
            <a:spLocks noGrp="1"/>
          </p:cNvSpPr>
          <p:nvPr>
            <p:ph idx="1"/>
          </p:nvPr>
        </p:nvSpPr>
        <p:spPr>
          <a:xfrm>
            <a:off x="0" y="1143000"/>
            <a:ext cx="8667750" cy="5541998"/>
          </a:xfrm>
        </p:spPr>
        <p:txBody>
          <a:bodyPr>
            <a:noAutofit/>
          </a:bodyPr>
          <a:lstStyle/>
          <a:p>
            <a:pPr>
              <a:buClrTx/>
            </a:pPr>
            <a:r>
              <a:rPr lang="en-US" sz="2600" cap="none" dirty="0">
                <a:latin typeface="Garamond" panose="02020404030301010803" pitchFamily="18" charset="0"/>
              </a:rPr>
              <a:t>Groundwater is one of the most valuable natural resources on the planet.</a:t>
            </a:r>
          </a:p>
          <a:p>
            <a:pPr lvl="1">
              <a:buClrTx/>
            </a:pPr>
            <a:r>
              <a:rPr lang="en-US" sz="2400" cap="none" dirty="0">
                <a:latin typeface="Garamond" panose="02020404030301010803" pitchFamily="18" charset="0"/>
              </a:rPr>
              <a:t>Supports human health, economic development and ecological diversity. </a:t>
            </a:r>
          </a:p>
          <a:p>
            <a:pPr>
              <a:buClrTx/>
            </a:pPr>
            <a:r>
              <a:rPr lang="en-US" sz="2600" cap="none" dirty="0">
                <a:latin typeface="Garamond" panose="02020404030301010803" pitchFamily="18" charset="0"/>
              </a:rPr>
              <a:t>Its wide range of uses and applications make it important for groundwater to be clean, usable, and drinkable. </a:t>
            </a:r>
          </a:p>
          <a:p>
            <a:pPr>
              <a:buClrTx/>
            </a:pPr>
            <a:r>
              <a:rPr lang="en-US" sz="2600" cap="none" dirty="0">
                <a:latin typeface="Garamond" panose="02020404030301010803" pitchFamily="18" charset="0"/>
              </a:rPr>
              <a:t>Any contaminants in groundwater can have a large impact on the community that relies on such water. </a:t>
            </a:r>
          </a:p>
          <a:p>
            <a:pPr>
              <a:buClrTx/>
            </a:pPr>
            <a:endParaRPr lang="en-US" sz="2600" dirty="0">
              <a:solidFill>
                <a:schemeClr val="tx1"/>
              </a:solidFill>
              <a:latin typeface="Garamond" panose="02020404030301010803" pitchFamily="18" charset="0"/>
            </a:endParaRPr>
          </a:p>
        </p:txBody>
      </p:sp>
      <p:pic>
        <p:nvPicPr>
          <p:cNvPr id="3" name="Picture 2">
            <a:extLst>
              <a:ext uri="{FF2B5EF4-FFF2-40B4-BE49-F238E27FC236}">
                <a16:creationId xmlns:a16="http://schemas.microsoft.com/office/drawing/2014/main" id="{8DDB38A9-9770-4418-B01F-9A1ECD24A5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4012" y="5257800"/>
            <a:ext cx="5895975" cy="1524000"/>
          </a:xfrm>
          <a:prstGeom prst="rect">
            <a:avLst/>
          </a:prstGeom>
        </p:spPr>
      </p:pic>
    </p:spTree>
    <p:extLst>
      <p:ext uri="{BB962C8B-B14F-4D97-AF65-F5344CB8AC3E}">
        <p14:creationId xmlns:p14="http://schemas.microsoft.com/office/powerpoint/2010/main" val="2955405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rot="10800000">
            <a:off x="8595360" y="0"/>
            <a:ext cx="548640" cy="6858000"/>
            <a:chOff x="0" y="0"/>
            <a:chExt cx="548640" cy="6858000"/>
          </a:xfrm>
        </p:grpSpPr>
        <p:sp>
          <p:nvSpPr>
            <p:cNvPr id="12" name="Round Single Corner Rectangle 11"/>
            <p:cNvSpPr/>
            <p:nvPr/>
          </p:nvSpPr>
          <p:spPr>
            <a:xfrm>
              <a:off x="0" y="0"/>
              <a:ext cx="304800" cy="1425039"/>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Conclusions</a:t>
              </a:r>
            </a:p>
          </p:txBody>
        </p:sp>
        <p:sp>
          <p:nvSpPr>
            <p:cNvPr id="13" name="Round Single Corner Rectangle 12"/>
            <p:cNvSpPr/>
            <p:nvPr/>
          </p:nvSpPr>
          <p:spPr>
            <a:xfrm>
              <a:off x="0" y="2671948"/>
              <a:ext cx="301752" cy="1425039"/>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Methods</a:t>
              </a:r>
            </a:p>
          </p:txBody>
        </p:sp>
        <p:sp>
          <p:nvSpPr>
            <p:cNvPr id="17" name="Round Single Corner Rectangle 16"/>
            <p:cNvSpPr/>
            <p:nvPr/>
          </p:nvSpPr>
          <p:spPr>
            <a:xfrm>
              <a:off x="0" y="4007922"/>
              <a:ext cx="301752" cy="1425039"/>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Objectives</a:t>
              </a:r>
            </a:p>
          </p:txBody>
        </p:sp>
        <p:sp>
          <p:nvSpPr>
            <p:cNvPr id="18" name="Round Single Corner Rectangle 17"/>
            <p:cNvSpPr/>
            <p:nvPr/>
          </p:nvSpPr>
          <p:spPr>
            <a:xfrm>
              <a:off x="0" y="5343896"/>
              <a:ext cx="301752" cy="1514104"/>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Background</a:t>
              </a:r>
            </a:p>
          </p:txBody>
        </p:sp>
        <p:sp>
          <p:nvSpPr>
            <p:cNvPr id="19" name="Round Single Corner Rectangle 18"/>
            <p:cNvSpPr/>
            <p:nvPr/>
          </p:nvSpPr>
          <p:spPr>
            <a:xfrm>
              <a:off x="0" y="1335974"/>
              <a:ext cx="548640" cy="1425039"/>
            </a:xfrm>
            <a:prstGeom prst="round1Rect">
              <a:avLst>
                <a:gd name="adj" fmla="val 50000"/>
              </a:avLst>
            </a:prstGeom>
            <a:solidFill>
              <a:schemeClr val="bg1"/>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small" spc="0" normalizeH="0" baseline="0" noProof="0" dirty="0">
                  <a:ln>
                    <a:noFill/>
                  </a:ln>
                  <a:solidFill>
                    <a:srgbClr val="002649"/>
                  </a:solidFill>
                  <a:effectLst/>
                  <a:uLnTx/>
                  <a:uFillTx/>
                  <a:latin typeface="Calibri"/>
                  <a:ea typeface="+mn-ea"/>
                  <a:cs typeface="+mn-cs"/>
                </a:rPr>
                <a:t>Results</a:t>
              </a:r>
            </a:p>
          </p:txBody>
        </p:sp>
      </p:grpSp>
      <p:sp>
        <p:nvSpPr>
          <p:cNvPr id="15" name="Title 1"/>
          <p:cNvSpPr>
            <a:spLocks noGrp="1"/>
          </p:cNvSpPr>
          <p:nvPr>
            <p:ph type="title"/>
          </p:nvPr>
        </p:nvSpPr>
        <p:spPr>
          <a:xfrm>
            <a:off x="0" y="76200"/>
            <a:ext cx="8839200" cy="1143000"/>
          </a:xfrm>
          <a:noFill/>
        </p:spPr>
        <p:txBody>
          <a:bodyPr>
            <a:noAutofit/>
          </a:bodyPr>
          <a:lstStyle/>
          <a:p>
            <a:r>
              <a:rPr lang="en-US" b="1" cap="small" dirty="0">
                <a:solidFill>
                  <a:srgbClr val="002649"/>
                </a:solidFill>
                <a:latin typeface="Garamond" panose="02020404030301010803" pitchFamily="18" charset="0"/>
              </a:rPr>
              <a:t>Uranium Concentrations per Lithology</a:t>
            </a:r>
            <a:endParaRPr lang="en-US" dirty="0">
              <a:latin typeface="Garamond" panose="02020404030301010803" pitchFamily="18" charset="0"/>
            </a:endParaRPr>
          </a:p>
        </p:txBody>
      </p:sp>
      <p:sp>
        <p:nvSpPr>
          <p:cNvPr id="14" name="Content Placeholder 2">
            <a:extLst>
              <a:ext uri="{FF2B5EF4-FFF2-40B4-BE49-F238E27FC236}">
                <a16:creationId xmlns:a16="http://schemas.microsoft.com/office/drawing/2014/main" id="{5EF7C7BA-EA47-471D-90BA-0A5A7325F532}"/>
              </a:ext>
            </a:extLst>
          </p:cNvPr>
          <p:cNvSpPr>
            <a:spLocks noGrp="1"/>
          </p:cNvSpPr>
          <p:nvPr>
            <p:ph idx="1"/>
          </p:nvPr>
        </p:nvSpPr>
        <p:spPr>
          <a:xfrm>
            <a:off x="-3048" y="1142999"/>
            <a:ext cx="3383280" cy="5513120"/>
          </a:xfrm>
        </p:spPr>
        <p:txBody>
          <a:bodyPr>
            <a:noAutofit/>
          </a:bodyPr>
          <a:lstStyle/>
          <a:p>
            <a:pPr marL="342900" lvl="1" indent="-342900">
              <a:buClrTx/>
            </a:pPr>
            <a:endParaRPr lang="en-US" sz="2400" cap="none" dirty="0">
              <a:latin typeface="Garamond" panose="02020404030301010803" pitchFamily="18" charset="0"/>
            </a:endParaRPr>
          </a:p>
          <a:p>
            <a:pPr marL="342900" lvl="1" indent="-342900">
              <a:buClrTx/>
            </a:pPr>
            <a:endParaRPr lang="en-US" sz="2400" cap="none" dirty="0">
              <a:latin typeface="Garamond" panose="02020404030301010803" pitchFamily="18" charset="0"/>
            </a:endParaRPr>
          </a:p>
          <a:p>
            <a:pPr marL="342900" lvl="1" indent="-342900">
              <a:buClrTx/>
            </a:pPr>
            <a:endParaRPr lang="en-US" sz="2400" cap="none" dirty="0">
              <a:latin typeface="Garamond" panose="02020404030301010803" pitchFamily="18" charset="0"/>
            </a:endParaRPr>
          </a:p>
          <a:p>
            <a:pPr marL="342900" lvl="1" indent="-342900">
              <a:buClrTx/>
            </a:pPr>
            <a:endParaRPr lang="en-US" sz="2400" cap="none" dirty="0">
              <a:latin typeface="Garamond" panose="02020404030301010803" pitchFamily="18" charset="0"/>
            </a:endParaRPr>
          </a:p>
          <a:p>
            <a:pPr marL="342900" lvl="1" indent="-342900">
              <a:buClrTx/>
            </a:pPr>
            <a:r>
              <a:rPr lang="en-US" sz="2400" cap="none" dirty="0">
                <a:latin typeface="Garamond" panose="02020404030301010803" pitchFamily="18" charset="0"/>
              </a:rPr>
              <a:t>No clustering at 95% confidence interval. </a:t>
            </a:r>
          </a:p>
        </p:txBody>
      </p:sp>
      <p:pic>
        <p:nvPicPr>
          <p:cNvPr id="3" name="Picture 2">
            <a:extLst>
              <a:ext uri="{FF2B5EF4-FFF2-40B4-BE49-F238E27FC236}">
                <a16:creationId xmlns:a16="http://schemas.microsoft.com/office/drawing/2014/main" id="{6D412935-4C20-475A-ABE4-0EAD7C40D949}"/>
              </a:ext>
            </a:extLst>
          </p:cNvPr>
          <p:cNvPicPr>
            <a:picLocks noChangeAspect="1"/>
          </p:cNvPicPr>
          <p:nvPr/>
        </p:nvPicPr>
        <p:blipFill>
          <a:blip r:embed="rId3"/>
          <a:stretch>
            <a:fillRect/>
          </a:stretch>
        </p:blipFill>
        <p:spPr>
          <a:xfrm>
            <a:off x="3374402" y="1522983"/>
            <a:ext cx="5212080" cy="4430268"/>
          </a:xfrm>
          <a:prstGeom prst="rect">
            <a:avLst/>
          </a:prstGeom>
        </p:spPr>
      </p:pic>
    </p:spTree>
    <p:extLst>
      <p:ext uri="{BB962C8B-B14F-4D97-AF65-F5344CB8AC3E}">
        <p14:creationId xmlns:p14="http://schemas.microsoft.com/office/powerpoint/2010/main" val="1337748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rot="10800000">
            <a:off x="8595360" y="0"/>
            <a:ext cx="548640" cy="6858000"/>
            <a:chOff x="0" y="0"/>
            <a:chExt cx="548640" cy="6858000"/>
          </a:xfrm>
        </p:grpSpPr>
        <p:sp>
          <p:nvSpPr>
            <p:cNvPr id="12" name="Round Single Corner Rectangle 11"/>
            <p:cNvSpPr/>
            <p:nvPr/>
          </p:nvSpPr>
          <p:spPr>
            <a:xfrm>
              <a:off x="0" y="0"/>
              <a:ext cx="304800" cy="1425039"/>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Conclusions</a:t>
              </a:r>
            </a:p>
          </p:txBody>
        </p:sp>
        <p:sp>
          <p:nvSpPr>
            <p:cNvPr id="13" name="Round Single Corner Rectangle 12"/>
            <p:cNvSpPr/>
            <p:nvPr/>
          </p:nvSpPr>
          <p:spPr>
            <a:xfrm>
              <a:off x="0" y="2671948"/>
              <a:ext cx="301752" cy="1425039"/>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Methods</a:t>
              </a:r>
            </a:p>
          </p:txBody>
        </p:sp>
        <p:sp>
          <p:nvSpPr>
            <p:cNvPr id="17" name="Round Single Corner Rectangle 16"/>
            <p:cNvSpPr/>
            <p:nvPr/>
          </p:nvSpPr>
          <p:spPr>
            <a:xfrm>
              <a:off x="0" y="4007922"/>
              <a:ext cx="301752" cy="1425039"/>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Objectives</a:t>
              </a:r>
            </a:p>
          </p:txBody>
        </p:sp>
        <p:sp>
          <p:nvSpPr>
            <p:cNvPr id="18" name="Round Single Corner Rectangle 17"/>
            <p:cNvSpPr/>
            <p:nvPr/>
          </p:nvSpPr>
          <p:spPr>
            <a:xfrm>
              <a:off x="0" y="5343896"/>
              <a:ext cx="301752" cy="1514104"/>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Background</a:t>
              </a:r>
            </a:p>
          </p:txBody>
        </p:sp>
        <p:sp>
          <p:nvSpPr>
            <p:cNvPr id="19" name="Round Single Corner Rectangle 18"/>
            <p:cNvSpPr/>
            <p:nvPr/>
          </p:nvSpPr>
          <p:spPr>
            <a:xfrm>
              <a:off x="0" y="1335974"/>
              <a:ext cx="548640" cy="1425039"/>
            </a:xfrm>
            <a:prstGeom prst="round1Rect">
              <a:avLst>
                <a:gd name="adj" fmla="val 50000"/>
              </a:avLst>
            </a:prstGeom>
            <a:solidFill>
              <a:schemeClr val="bg1"/>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small" spc="0" normalizeH="0" baseline="0" noProof="0" dirty="0">
                  <a:ln>
                    <a:noFill/>
                  </a:ln>
                  <a:solidFill>
                    <a:srgbClr val="002649"/>
                  </a:solidFill>
                  <a:effectLst/>
                  <a:uLnTx/>
                  <a:uFillTx/>
                  <a:latin typeface="Calibri"/>
                  <a:ea typeface="+mn-ea"/>
                  <a:cs typeface="+mn-cs"/>
                </a:rPr>
                <a:t>Results</a:t>
              </a:r>
            </a:p>
          </p:txBody>
        </p:sp>
      </p:grpSp>
      <p:sp>
        <p:nvSpPr>
          <p:cNvPr id="15" name="Title 1"/>
          <p:cNvSpPr>
            <a:spLocks noGrp="1"/>
          </p:cNvSpPr>
          <p:nvPr>
            <p:ph type="title"/>
          </p:nvPr>
        </p:nvSpPr>
        <p:spPr>
          <a:xfrm>
            <a:off x="0" y="76200"/>
            <a:ext cx="8839200" cy="1143000"/>
          </a:xfrm>
          <a:noFill/>
        </p:spPr>
        <p:txBody>
          <a:bodyPr>
            <a:noAutofit/>
          </a:bodyPr>
          <a:lstStyle/>
          <a:p>
            <a:r>
              <a:rPr lang="en-US" b="1" cap="small" dirty="0">
                <a:solidFill>
                  <a:srgbClr val="002649"/>
                </a:solidFill>
                <a:latin typeface="Garamond" panose="02020404030301010803" pitchFamily="18" charset="0"/>
              </a:rPr>
              <a:t>Arsenic and Uranium by Lithology</a:t>
            </a:r>
            <a:endParaRPr lang="en-US" dirty="0">
              <a:latin typeface="Garamond" panose="02020404030301010803" pitchFamily="18" charset="0"/>
            </a:endParaRPr>
          </a:p>
        </p:txBody>
      </p:sp>
      <p:sp>
        <p:nvSpPr>
          <p:cNvPr id="14" name="Content Placeholder 2">
            <a:extLst>
              <a:ext uri="{FF2B5EF4-FFF2-40B4-BE49-F238E27FC236}">
                <a16:creationId xmlns:a16="http://schemas.microsoft.com/office/drawing/2014/main" id="{5EF7C7BA-EA47-471D-90BA-0A5A7325F532}"/>
              </a:ext>
            </a:extLst>
          </p:cNvPr>
          <p:cNvSpPr>
            <a:spLocks noGrp="1"/>
          </p:cNvSpPr>
          <p:nvPr>
            <p:ph idx="1"/>
          </p:nvPr>
        </p:nvSpPr>
        <p:spPr>
          <a:xfrm>
            <a:off x="-3048" y="1142999"/>
            <a:ext cx="8839200" cy="2953988"/>
          </a:xfrm>
        </p:spPr>
        <p:txBody>
          <a:bodyPr>
            <a:noAutofit/>
          </a:bodyPr>
          <a:lstStyle/>
          <a:p>
            <a:pPr marL="342900" lvl="1" indent="-342900">
              <a:buClrTx/>
            </a:pPr>
            <a:r>
              <a:rPr lang="en-US" sz="2400" cap="none" dirty="0">
                <a:latin typeface="Garamond" panose="02020404030301010803" pitchFamily="18" charset="0"/>
              </a:rPr>
              <a:t>Highest average arsenic concentration in the Canterbury Gneiss, followed by the Hebron Gneiss.</a:t>
            </a:r>
          </a:p>
          <a:p>
            <a:pPr marL="342900" lvl="1" indent="-342900">
              <a:buClrTx/>
            </a:pPr>
            <a:r>
              <a:rPr lang="en-US" sz="2400" cap="none" dirty="0">
                <a:latin typeface="Garamond" panose="02020404030301010803" pitchFamily="18" charset="0"/>
              </a:rPr>
              <a:t>Highest average uranium concentration was the New London Gneiss</a:t>
            </a:r>
          </a:p>
        </p:txBody>
      </p:sp>
      <p:pic>
        <p:nvPicPr>
          <p:cNvPr id="4" name="Picture 3">
            <a:extLst>
              <a:ext uri="{FF2B5EF4-FFF2-40B4-BE49-F238E27FC236}">
                <a16:creationId xmlns:a16="http://schemas.microsoft.com/office/drawing/2014/main" id="{CAB019F2-C3EA-4437-B1AF-1BFBBBB107D8}"/>
              </a:ext>
            </a:extLst>
          </p:cNvPr>
          <p:cNvPicPr>
            <a:picLocks noChangeAspect="1"/>
          </p:cNvPicPr>
          <p:nvPr/>
        </p:nvPicPr>
        <p:blipFill>
          <a:blip r:embed="rId3"/>
          <a:stretch>
            <a:fillRect/>
          </a:stretch>
        </p:blipFill>
        <p:spPr>
          <a:xfrm>
            <a:off x="714416" y="2761013"/>
            <a:ext cx="7715167" cy="3857583"/>
          </a:xfrm>
          <a:prstGeom prst="rect">
            <a:avLst/>
          </a:prstGeom>
        </p:spPr>
      </p:pic>
      <p:sp>
        <p:nvSpPr>
          <p:cNvPr id="3" name="Arrow: Down 2">
            <a:extLst>
              <a:ext uri="{FF2B5EF4-FFF2-40B4-BE49-F238E27FC236}">
                <a16:creationId xmlns:a16="http://schemas.microsoft.com/office/drawing/2014/main" id="{E6FB942F-CA34-40A9-8F9C-C4F161D790D7}"/>
              </a:ext>
            </a:extLst>
          </p:cNvPr>
          <p:cNvSpPr/>
          <p:nvPr/>
        </p:nvSpPr>
        <p:spPr>
          <a:xfrm>
            <a:off x="2592280" y="4130596"/>
            <a:ext cx="142042" cy="30051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Arrow: Down 19">
            <a:extLst>
              <a:ext uri="{FF2B5EF4-FFF2-40B4-BE49-F238E27FC236}">
                <a16:creationId xmlns:a16="http://schemas.microsoft.com/office/drawing/2014/main" id="{768EAC8F-8E36-43CB-B09B-7845DE76E3E1}"/>
              </a:ext>
            </a:extLst>
          </p:cNvPr>
          <p:cNvSpPr/>
          <p:nvPr/>
        </p:nvSpPr>
        <p:spPr>
          <a:xfrm>
            <a:off x="4645478" y="3885538"/>
            <a:ext cx="142042" cy="30051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rrow: Down 20">
            <a:extLst>
              <a:ext uri="{FF2B5EF4-FFF2-40B4-BE49-F238E27FC236}">
                <a16:creationId xmlns:a16="http://schemas.microsoft.com/office/drawing/2014/main" id="{015C2C09-C8B9-4331-9DCE-825F8A087444}"/>
              </a:ext>
            </a:extLst>
          </p:cNvPr>
          <p:cNvSpPr/>
          <p:nvPr/>
        </p:nvSpPr>
        <p:spPr>
          <a:xfrm>
            <a:off x="3678315" y="4587796"/>
            <a:ext cx="142042" cy="30051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Arrow: Down 21">
            <a:extLst>
              <a:ext uri="{FF2B5EF4-FFF2-40B4-BE49-F238E27FC236}">
                <a16:creationId xmlns:a16="http://schemas.microsoft.com/office/drawing/2014/main" id="{9500C743-8718-4AE2-965B-68C3317C711C}"/>
              </a:ext>
            </a:extLst>
          </p:cNvPr>
          <p:cNvSpPr/>
          <p:nvPr/>
        </p:nvSpPr>
        <p:spPr>
          <a:xfrm>
            <a:off x="1478133" y="4614717"/>
            <a:ext cx="142042" cy="30051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Arrow: Down 22">
            <a:extLst>
              <a:ext uri="{FF2B5EF4-FFF2-40B4-BE49-F238E27FC236}">
                <a16:creationId xmlns:a16="http://schemas.microsoft.com/office/drawing/2014/main" id="{E708E197-FFE6-4418-9D65-412F65FB3565}"/>
              </a:ext>
            </a:extLst>
          </p:cNvPr>
          <p:cNvSpPr/>
          <p:nvPr/>
        </p:nvSpPr>
        <p:spPr>
          <a:xfrm>
            <a:off x="7935499" y="4081048"/>
            <a:ext cx="142042" cy="30051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E13CD43-49EE-49E6-A156-2A767616DF45}"/>
              </a:ext>
            </a:extLst>
          </p:cNvPr>
          <p:cNvCxnSpPr>
            <a:cxnSpLocks/>
          </p:cNvCxnSpPr>
          <p:nvPr/>
        </p:nvCxnSpPr>
        <p:spPr>
          <a:xfrm>
            <a:off x="1216241" y="5504271"/>
            <a:ext cx="7137646"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DF5090DD-30C3-42A6-8601-E2E9629B45A4}"/>
              </a:ext>
            </a:extLst>
          </p:cNvPr>
          <p:cNvCxnSpPr>
            <a:cxnSpLocks/>
          </p:cNvCxnSpPr>
          <p:nvPr/>
        </p:nvCxnSpPr>
        <p:spPr>
          <a:xfrm>
            <a:off x="1217717" y="5141767"/>
            <a:ext cx="7137646" cy="0"/>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7454091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rot="10800000">
            <a:off x="8595360" y="0"/>
            <a:ext cx="548640" cy="6858000"/>
            <a:chOff x="0" y="0"/>
            <a:chExt cx="548640" cy="6858000"/>
          </a:xfrm>
        </p:grpSpPr>
        <p:sp>
          <p:nvSpPr>
            <p:cNvPr id="12" name="Round Single Corner Rectangle 11"/>
            <p:cNvSpPr/>
            <p:nvPr/>
          </p:nvSpPr>
          <p:spPr>
            <a:xfrm>
              <a:off x="0" y="0"/>
              <a:ext cx="304800" cy="1425039"/>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Conclusions</a:t>
              </a:r>
            </a:p>
          </p:txBody>
        </p:sp>
        <p:sp>
          <p:nvSpPr>
            <p:cNvPr id="13" name="Round Single Corner Rectangle 12"/>
            <p:cNvSpPr/>
            <p:nvPr/>
          </p:nvSpPr>
          <p:spPr>
            <a:xfrm>
              <a:off x="0" y="2671948"/>
              <a:ext cx="301752" cy="1425039"/>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Methods</a:t>
              </a:r>
            </a:p>
          </p:txBody>
        </p:sp>
        <p:sp>
          <p:nvSpPr>
            <p:cNvPr id="17" name="Round Single Corner Rectangle 16"/>
            <p:cNvSpPr/>
            <p:nvPr/>
          </p:nvSpPr>
          <p:spPr>
            <a:xfrm>
              <a:off x="0" y="4007922"/>
              <a:ext cx="301752" cy="1425039"/>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Objectives</a:t>
              </a:r>
            </a:p>
          </p:txBody>
        </p:sp>
        <p:sp>
          <p:nvSpPr>
            <p:cNvPr id="18" name="Round Single Corner Rectangle 17"/>
            <p:cNvSpPr/>
            <p:nvPr/>
          </p:nvSpPr>
          <p:spPr>
            <a:xfrm>
              <a:off x="0" y="5343896"/>
              <a:ext cx="301752" cy="1514104"/>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Background</a:t>
              </a:r>
            </a:p>
          </p:txBody>
        </p:sp>
        <p:sp>
          <p:nvSpPr>
            <p:cNvPr id="19" name="Round Single Corner Rectangle 18"/>
            <p:cNvSpPr/>
            <p:nvPr/>
          </p:nvSpPr>
          <p:spPr>
            <a:xfrm>
              <a:off x="0" y="1335974"/>
              <a:ext cx="548640" cy="1425039"/>
            </a:xfrm>
            <a:prstGeom prst="round1Rect">
              <a:avLst>
                <a:gd name="adj" fmla="val 50000"/>
              </a:avLst>
            </a:prstGeom>
            <a:solidFill>
              <a:schemeClr val="bg1"/>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small" spc="0" normalizeH="0" baseline="0" noProof="0" dirty="0">
                  <a:ln>
                    <a:noFill/>
                  </a:ln>
                  <a:solidFill>
                    <a:srgbClr val="002649"/>
                  </a:solidFill>
                  <a:effectLst/>
                  <a:uLnTx/>
                  <a:uFillTx/>
                  <a:latin typeface="Calibri"/>
                  <a:ea typeface="+mn-ea"/>
                  <a:cs typeface="+mn-cs"/>
                </a:rPr>
                <a:t>Results</a:t>
              </a:r>
            </a:p>
          </p:txBody>
        </p:sp>
      </p:grpSp>
      <p:sp>
        <p:nvSpPr>
          <p:cNvPr id="15" name="Title 1"/>
          <p:cNvSpPr>
            <a:spLocks noGrp="1"/>
          </p:cNvSpPr>
          <p:nvPr>
            <p:ph type="title"/>
          </p:nvPr>
        </p:nvSpPr>
        <p:spPr>
          <a:xfrm>
            <a:off x="0" y="76200"/>
            <a:ext cx="8839200" cy="1143000"/>
          </a:xfrm>
          <a:noFill/>
        </p:spPr>
        <p:txBody>
          <a:bodyPr>
            <a:noAutofit/>
          </a:bodyPr>
          <a:lstStyle/>
          <a:p>
            <a:r>
              <a:rPr lang="en-US" b="1" cap="small" dirty="0">
                <a:solidFill>
                  <a:srgbClr val="002649"/>
                </a:solidFill>
                <a:latin typeface="Garamond" panose="02020404030301010803" pitchFamily="18" charset="0"/>
              </a:rPr>
              <a:t>pH by Lithology</a:t>
            </a:r>
            <a:endParaRPr lang="en-US" dirty="0">
              <a:latin typeface="Garamond" panose="02020404030301010803" pitchFamily="18" charset="0"/>
            </a:endParaRPr>
          </a:p>
        </p:txBody>
      </p:sp>
      <p:sp>
        <p:nvSpPr>
          <p:cNvPr id="14" name="Content Placeholder 2">
            <a:extLst>
              <a:ext uri="{FF2B5EF4-FFF2-40B4-BE49-F238E27FC236}">
                <a16:creationId xmlns:a16="http://schemas.microsoft.com/office/drawing/2014/main" id="{5EF7C7BA-EA47-471D-90BA-0A5A7325F532}"/>
              </a:ext>
            </a:extLst>
          </p:cNvPr>
          <p:cNvSpPr>
            <a:spLocks noGrp="1"/>
          </p:cNvSpPr>
          <p:nvPr>
            <p:ph idx="1"/>
          </p:nvPr>
        </p:nvSpPr>
        <p:spPr>
          <a:xfrm>
            <a:off x="-3048" y="1142999"/>
            <a:ext cx="8839200" cy="2953988"/>
          </a:xfrm>
        </p:spPr>
        <p:txBody>
          <a:bodyPr>
            <a:noAutofit/>
          </a:bodyPr>
          <a:lstStyle/>
          <a:p>
            <a:pPr marL="342900" lvl="1" indent="-342900">
              <a:buClrTx/>
            </a:pPr>
            <a:r>
              <a:rPr lang="en-US" sz="2400" cap="none" dirty="0">
                <a:latin typeface="Garamond" panose="02020404030301010803" pitchFamily="18" charset="0"/>
              </a:rPr>
              <a:t>Neither arsenic nor uranium coincided with high pH values.</a:t>
            </a:r>
          </a:p>
          <a:p>
            <a:pPr marL="342900" lvl="1" indent="-342900">
              <a:buClrTx/>
            </a:pPr>
            <a:r>
              <a:rPr lang="en-US" sz="2400" cap="none" dirty="0">
                <a:latin typeface="Garamond" panose="02020404030301010803" pitchFamily="18" charset="0"/>
              </a:rPr>
              <a:t>Higher pH values occurred in the central to northeast regions of the Quad, but values were within the acceptable range for drinking water.</a:t>
            </a:r>
          </a:p>
        </p:txBody>
      </p:sp>
      <p:pic>
        <p:nvPicPr>
          <p:cNvPr id="2" name="Picture 1">
            <a:extLst>
              <a:ext uri="{FF2B5EF4-FFF2-40B4-BE49-F238E27FC236}">
                <a16:creationId xmlns:a16="http://schemas.microsoft.com/office/drawing/2014/main" id="{22D188F1-07C6-416C-850B-7D88000863E7}"/>
              </a:ext>
            </a:extLst>
          </p:cNvPr>
          <p:cNvPicPr>
            <a:picLocks noChangeAspect="1"/>
          </p:cNvPicPr>
          <p:nvPr/>
        </p:nvPicPr>
        <p:blipFill>
          <a:blip r:embed="rId3"/>
          <a:stretch>
            <a:fillRect/>
          </a:stretch>
        </p:blipFill>
        <p:spPr>
          <a:xfrm>
            <a:off x="712897" y="2761013"/>
            <a:ext cx="7718205" cy="3865199"/>
          </a:xfrm>
          <a:prstGeom prst="rect">
            <a:avLst/>
          </a:prstGeom>
        </p:spPr>
      </p:pic>
    </p:spTree>
    <p:extLst>
      <p:ext uri="{BB962C8B-B14F-4D97-AF65-F5344CB8AC3E}">
        <p14:creationId xmlns:p14="http://schemas.microsoft.com/office/powerpoint/2010/main" val="7848802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rot="10800000">
            <a:off x="8595360" y="0"/>
            <a:ext cx="548640" cy="6858000"/>
            <a:chOff x="0" y="0"/>
            <a:chExt cx="548640" cy="6858000"/>
          </a:xfrm>
        </p:grpSpPr>
        <p:sp>
          <p:nvSpPr>
            <p:cNvPr id="12" name="Round Single Corner Rectangle 11"/>
            <p:cNvSpPr/>
            <p:nvPr/>
          </p:nvSpPr>
          <p:spPr>
            <a:xfrm>
              <a:off x="0" y="0"/>
              <a:ext cx="304800" cy="1425039"/>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Conclusions</a:t>
              </a:r>
            </a:p>
          </p:txBody>
        </p:sp>
        <p:sp>
          <p:nvSpPr>
            <p:cNvPr id="13" name="Round Single Corner Rectangle 12"/>
            <p:cNvSpPr/>
            <p:nvPr/>
          </p:nvSpPr>
          <p:spPr>
            <a:xfrm>
              <a:off x="0" y="2671948"/>
              <a:ext cx="301752" cy="1425039"/>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Methods</a:t>
              </a:r>
            </a:p>
          </p:txBody>
        </p:sp>
        <p:sp>
          <p:nvSpPr>
            <p:cNvPr id="17" name="Round Single Corner Rectangle 16"/>
            <p:cNvSpPr/>
            <p:nvPr/>
          </p:nvSpPr>
          <p:spPr>
            <a:xfrm>
              <a:off x="0" y="4007922"/>
              <a:ext cx="301752" cy="1425039"/>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Objectives</a:t>
              </a:r>
            </a:p>
          </p:txBody>
        </p:sp>
        <p:sp>
          <p:nvSpPr>
            <p:cNvPr id="18" name="Round Single Corner Rectangle 17"/>
            <p:cNvSpPr/>
            <p:nvPr/>
          </p:nvSpPr>
          <p:spPr>
            <a:xfrm>
              <a:off x="0" y="5343896"/>
              <a:ext cx="301752" cy="1514104"/>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Background</a:t>
              </a:r>
            </a:p>
          </p:txBody>
        </p:sp>
        <p:sp>
          <p:nvSpPr>
            <p:cNvPr id="19" name="Round Single Corner Rectangle 18"/>
            <p:cNvSpPr/>
            <p:nvPr/>
          </p:nvSpPr>
          <p:spPr>
            <a:xfrm>
              <a:off x="0" y="1335974"/>
              <a:ext cx="548640" cy="1425039"/>
            </a:xfrm>
            <a:prstGeom prst="round1Rect">
              <a:avLst>
                <a:gd name="adj" fmla="val 50000"/>
              </a:avLst>
            </a:prstGeom>
            <a:solidFill>
              <a:schemeClr val="bg1"/>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small" spc="0" normalizeH="0" baseline="0" noProof="0" dirty="0">
                  <a:ln>
                    <a:noFill/>
                  </a:ln>
                  <a:solidFill>
                    <a:srgbClr val="002649"/>
                  </a:solidFill>
                  <a:effectLst/>
                  <a:uLnTx/>
                  <a:uFillTx/>
                  <a:latin typeface="Calibri"/>
                  <a:ea typeface="+mn-ea"/>
                  <a:cs typeface="+mn-cs"/>
                </a:rPr>
                <a:t>Results</a:t>
              </a:r>
            </a:p>
          </p:txBody>
        </p:sp>
      </p:grpSp>
      <p:sp>
        <p:nvSpPr>
          <p:cNvPr id="15" name="Title 1"/>
          <p:cNvSpPr>
            <a:spLocks noGrp="1"/>
          </p:cNvSpPr>
          <p:nvPr>
            <p:ph type="title"/>
          </p:nvPr>
        </p:nvSpPr>
        <p:spPr>
          <a:xfrm>
            <a:off x="0" y="76200"/>
            <a:ext cx="8839200" cy="1143000"/>
          </a:xfrm>
          <a:noFill/>
        </p:spPr>
        <p:txBody>
          <a:bodyPr>
            <a:noAutofit/>
          </a:bodyPr>
          <a:lstStyle/>
          <a:p>
            <a:r>
              <a:rPr lang="en-US" b="1" cap="small" dirty="0">
                <a:solidFill>
                  <a:srgbClr val="002649"/>
                </a:solidFill>
                <a:latin typeface="Garamond" panose="02020404030301010803" pitchFamily="18" charset="0"/>
              </a:rPr>
              <a:t>DO by Lithology</a:t>
            </a:r>
            <a:endParaRPr lang="en-US" dirty="0">
              <a:latin typeface="Garamond" panose="02020404030301010803" pitchFamily="18" charset="0"/>
            </a:endParaRPr>
          </a:p>
        </p:txBody>
      </p:sp>
      <p:sp>
        <p:nvSpPr>
          <p:cNvPr id="14" name="Content Placeholder 2">
            <a:extLst>
              <a:ext uri="{FF2B5EF4-FFF2-40B4-BE49-F238E27FC236}">
                <a16:creationId xmlns:a16="http://schemas.microsoft.com/office/drawing/2014/main" id="{5EF7C7BA-EA47-471D-90BA-0A5A7325F532}"/>
              </a:ext>
            </a:extLst>
          </p:cNvPr>
          <p:cNvSpPr>
            <a:spLocks noGrp="1"/>
          </p:cNvSpPr>
          <p:nvPr>
            <p:ph idx="1"/>
          </p:nvPr>
        </p:nvSpPr>
        <p:spPr>
          <a:xfrm>
            <a:off x="-3048" y="1142999"/>
            <a:ext cx="8839200" cy="2953988"/>
          </a:xfrm>
        </p:spPr>
        <p:txBody>
          <a:bodyPr>
            <a:noAutofit/>
          </a:bodyPr>
          <a:lstStyle/>
          <a:p>
            <a:pPr marL="342900" lvl="1" indent="-342900">
              <a:buClrTx/>
            </a:pPr>
            <a:r>
              <a:rPr lang="en-US" sz="2400" cap="none" dirty="0">
                <a:latin typeface="Garamond" panose="02020404030301010803" pitchFamily="18" charset="0"/>
              </a:rPr>
              <a:t>Occurrences varied greatly</a:t>
            </a:r>
          </a:p>
          <a:p>
            <a:pPr marL="342900" lvl="1" indent="-342900">
              <a:buClrTx/>
            </a:pPr>
            <a:r>
              <a:rPr lang="en-US" sz="2400" cap="none" dirty="0">
                <a:latin typeface="Garamond" panose="02020404030301010803" pitchFamily="18" charset="0"/>
              </a:rPr>
              <a:t>Supports previous studies which have linked lower DO values to lower concentrations of uranium. </a:t>
            </a:r>
          </a:p>
        </p:txBody>
      </p:sp>
      <p:pic>
        <p:nvPicPr>
          <p:cNvPr id="2" name="Picture 1">
            <a:extLst>
              <a:ext uri="{FF2B5EF4-FFF2-40B4-BE49-F238E27FC236}">
                <a16:creationId xmlns:a16="http://schemas.microsoft.com/office/drawing/2014/main" id="{22D188F1-07C6-416C-850B-7D88000863E7}"/>
              </a:ext>
            </a:extLst>
          </p:cNvPr>
          <p:cNvPicPr>
            <a:picLocks noChangeAspect="1"/>
          </p:cNvPicPr>
          <p:nvPr/>
        </p:nvPicPr>
        <p:blipFill>
          <a:blip r:embed="rId3"/>
          <a:stretch>
            <a:fillRect/>
          </a:stretch>
        </p:blipFill>
        <p:spPr>
          <a:xfrm>
            <a:off x="712897" y="2761013"/>
            <a:ext cx="7718205" cy="3865199"/>
          </a:xfrm>
          <a:prstGeom prst="rect">
            <a:avLst/>
          </a:prstGeom>
        </p:spPr>
      </p:pic>
    </p:spTree>
    <p:extLst>
      <p:ext uri="{BB962C8B-B14F-4D97-AF65-F5344CB8AC3E}">
        <p14:creationId xmlns:p14="http://schemas.microsoft.com/office/powerpoint/2010/main" val="887806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 y="-1287"/>
            <a:ext cx="8842248" cy="1143000"/>
          </a:xfrm>
        </p:spPr>
        <p:txBody>
          <a:bodyPr>
            <a:normAutofit/>
          </a:bodyPr>
          <a:lstStyle/>
          <a:p>
            <a:r>
              <a:rPr lang="en-US" b="1" cap="small" dirty="0">
                <a:solidFill>
                  <a:srgbClr val="002649"/>
                </a:solidFill>
                <a:latin typeface="Garamond" panose="02020404030301010803" pitchFamily="18" charset="0"/>
              </a:rPr>
              <a:t>Conclusions</a:t>
            </a:r>
            <a:endParaRPr lang="en-US" dirty="0">
              <a:latin typeface="Garamond" panose="02020404030301010803" pitchFamily="18" charset="0"/>
            </a:endParaRPr>
          </a:p>
        </p:txBody>
      </p:sp>
      <p:sp>
        <p:nvSpPr>
          <p:cNvPr id="13" name="Content Placeholder 2"/>
          <p:cNvSpPr>
            <a:spLocks noGrp="1"/>
          </p:cNvSpPr>
          <p:nvPr>
            <p:ph idx="1"/>
          </p:nvPr>
        </p:nvSpPr>
        <p:spPr>
          <a:xfrm>
            <a:off x="0" y="1135924"/>
            <a:ext cx="8595360" cy="2966852"/>
          </a:xfrm>
        </p:spPr>
        <p:txBody>
          <a:bodyPr>
            <a:noAutofit/>
          </a:bodyPr>
          <a:lstStyle/>
          <a:p>
            <a:pPr>
              <a:buClrTx/>
            </a:pPr>
            <a:r>
              <a:rPr lang="en-US" sz="2400" cap="none" dirty="0">
                <a:latin typeface="Garamond" panose="02020404030301010803" pitchFamily="18" charset="0"/>
              </a:rPr>
              <a:t>Unlike previous studies, results suggest presence of arsenic in fractured bedrock wells may </a:t>
            </a:r>
            <a:r>
              <a:rPr lang="en-US" sz="2400" b="1" cap="none" dirty="0">
                <a:latin typeface="Garamond" panose="02020404030301010803" pitchFamily="18" charset="0"/>
              </a:rPr>
              <a:t>not</a:t>
            </a:r>
            <a:r>
              <a:rPr lang="en-US" sz="2400" cap="none" dirty="0">
                <a:latin typeface="Garamond" panose="02020404030301010803" pitchFamily="18" charset="0"/>
              </a:rPr>
              <a:t> be associated with geology.</a:t>
            </a:r>
          </a:p>
          <a:p>
            <a:pPr>
              <a:buClrTx/>
            </a:pPr>
            <a:r>
              <a:rPr lang="en-US" sz="2400" cap="none" dirty="0">
                <a:latin typeface="Garamond" panose="02020404030301010803" pitchFamily="18" charset="0"/>
              </a:rPr>
              <a:t>Uranium occurrences supported previous studies.</a:t>
            </a:r>
          </a:p>
          <a:p>
            <a:pPr>
              <a:buClrTx/>
            </a:pPr>
            <a:r>
              <a:rPr lang="en-US" sz="2400" cap="none" dirty="0">
                <a:latin typeface="Garamond" panose="02020404030301010803" pitchFamily="18" charset="0"/>
              </a:rPr>
              <a:t>Background water quality conditions and influences by humans may be contributing to the complexity of the issue. </a:t>
            </a:r>
          </a:p>
          <a:p>
            <a:pPr>
              <a:buClrTx/>
            </a:pPr>
            <a:r>
              <a:rPr lang="en-US" sz="2400" cap="none" dirty="0">
                <a:latin typeface="Garamond" panose="02020404030301010803" pitchFamily="18" charset="0"/>
              </a:rPr>
              <a:t>Occurrences appear to be randomly distributed. </a:t>
            </a:r>
          </a:p>
        </p:txBody>
      </p:sp>
      <p:grpSp>
        <p:nvGrpSpPr>
          <p:cNvPr id="10" name="Group 9"/>
          <p:cNvGrpSpPr/>
          <p:nvPr/>
        </p:nvGrpSpPr>
        <p:grpSpPr>
          <a:xfrm rot="10800000">
            <a:off x="8595360" y="0"/>
            <a:ext cx="548640" cy="6858001"/>
            <a:chOff x="0" y="-1"/>
            <a:chExt cx="548640" cy="6858001"/>
          </a:xfrm>
        </p:grpSpPr>
        <p:sp>
          <p:nvSpPr>
            <p:cNvPr id="20" name="Round Single Corner Rectangle 19"/>
            <p:cNvSpPr/>
            <p:nvPr/>
          </p:nvSpPr>
          <p:spPr>
            <a:xfrm>
              <a:off x="0" y="1335974"/>
              <a:ext cx="301752" cy="1425039"/>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Results</a:t>
              </a:r>
            </a:p>
          </p:txBody>
        </p:sp>
        <p:sp>
          <p:nvSpPr>
            <p:cNvPr id="17" name="Round Single Corner Rectangle 16"/>
            <p:cNvSpPr/>
            <p:nvPr/>
          </p:nvSpPr>
          <p:spPr>
            <a:xfrm>
              <a:off x="0" y="2671948"/>
              <a:ext cx="301752" cy="1425039"/>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Methods</a:t>
              </a:r>
            </a:p>
          </p:txBody>
        </p:sp>
        <p:sp>
          <p:nvSpPr>
            <p:cNvPr id="18" name="Round Single Corner Rectangle 17"/>
            <p:cNvSpPr/>
            <p:nvPr/>
          </p:nvSpPr>
          <p:spPr>
            <a:xfrm>
              <a:off x="0" y="4007922"/>
              <a:ext cx="301752" cy="1425039"/>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Objectives</a:t>
              </a:r>
            </a:p>
          </p:txBody>
        </p:sp>
        <p:sp>
          <p:nvSpPr>
            <p:cNvPr id="19" name="Round Single Corner Rectangle 18"/>
            <p:cNvSpPr/>
            <p:nvPr/>
          </p:nvSpPr>
          <p:spPr>
            <a:xfrm>
              <a:off x="0" y="5343896"/>
              <a:ext cx="301752" cy="1514104"/>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Background</a:t>
              </a:r>
            </a:p>
          </p:txBody>
        </p:sp>
        <p:sp>
          <p:nvSpPr>
            <p:cNvPr id="12" name="Round Single Corner Rectangle 11"/>
            <p:cNvSpPr/>
            <p:nvPr/>
          </p:nvSpPr>
          <p:spPr>
            <a:xfrm>
              <a:off x="0" y="-1"/>
              <a:ext cx="548640" cy="1463040"/>
            </a:xfrm>
            <a:prstGeom prst="round1Rect">
              <a:avLst>
                <a:gd name="adj" fmla="val 50000"/>
              </a:avLst>
            </a:prstGeom>
            <a:solidFill>
              <a:schemeClr val="bg1"/>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small" spc="0" normalizeH="0" baseline="0" noProof="0" dirty="0">
                  <a:ln>
                    <a:noFill/>
                  </a:ln>
                  <a:solidFill>
                    <a:srgbClr val="002649"/>
                  </a:solidFill>
                  <a:effectLst/>
                  <a:uLnTx/>
                  <a:uFillTx/>
                  <a:latin typeface="Calibri"/>
                  <a:ea typeface="+mn-ea"/>
                  <a:cs typeface="+mn-cs"/>
                </a:rPr>
                <a:t>Conclusions</a:t>
              </a:r>
            </a:p>
          </p:txBody>
        </p:sp>
      </p:grpSp>
      <p:pic>
        <p:nvPicPr>
          <p:cNvPr id="3" name="Picture 2">
            <a:extLst>
              <a:ext uri="{FF2B5EF4-FFF2-40B4-BE49-F238E27FC236}">
                <a16:creationId xmlns:a16="http://schemas.microsoft.com/office/drawing/2014/main" id="{C8C7A58F-7318-48EC-840B-A652F92C79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7171" y="4312630"/>
            <a:ext cx="3628189" cy="2418793"/>
          </a:xfrm>
          <a:prstGeom prst="rect">
            <a:avLst/>
          </a:prstGeom>
        </p:spPr>
      </p:pic>
    </p:spTree>
    <p:extLst>
      <p:ext uri="{BB962C8B-B14F-4D97-AF65-F5344CB8AC3E}">
        <p14:creationId xmlns:p14="http://schemas.microsoft.com/office/powerpoint/2010/main" val="12160571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0" y="76200"/>
            <a:ext cx="8842248" cy="1143000"/>
          </a:xfrm>
        </p:spPr>
        <p:txBody>
          <a:bodyPr>
            <a:normAutofit/>
          </a:bodyPr>
          <a:lstStyle/>
          <a:p>
            <a:r>
              <a:rPr lang="en-US" b="1" cap="small" dirty="0">
                <a:solidFill>
                  <a:srgbClr val="002649"/>
                </a:solidFill>
                <a:latin typeface="Garamond" panose="02020404030301010803" pitchFamily="18" charset="0"/>
              </a:rPr>
              <a:t>Going Forward (Arsenic)</a:t>
            </a:r>
            <a:endParaRPr lang="en-US" dirty="0">
              <a:latin typeface="Garamond" panose="02020404030301010803" pitchFamily="18" charset="0"/>
            </a:endParaRPr>
          </a:p>
        </p:txBody>
      </p:sp>
      <p:sp>
        <p:nvSpPr>
          <p:cNvPr id="13" name="Content Placeholder 2"/>
          <p:cNvSpPr>
            <a:spLocks noGrp="1"/>
          </p:cNvSpPr>
          <p:nvPr>
            <p:ph idx="1"/>
          </p:nvPr>
        </p:nvSpPr>
        <p:spPr>
          <a:xfrm>
            <a:off x="0" y="1219200"/>
            <a:ext cx="8595360" cy="5486400"/>
          </a:xfrm>
        </p:spPr>
        <p:txBody>
          <a:bodyPr>
            <a:noAutofit/>
          </a:bodyPr>
          <a:lstStyle/>
          <a:p>
            <a:pPr>
              <a:buClrTx/>
            </a:pPr>
            <a:r>
              <a:rPr lang="en-US" sz="2400" cap="none" dirty="0">
                <a:latin typeface="Garamond" panose="02020404030301010803" pitchFamily="18" charset="0"/>
              </a:rPr>
              <a:t>Due to lack of influence on contaminant concentration by rock type, human and surficial influences must be analyzed to better understand</a:t>
            </a:r>
          </a:p>
          <a:p>
            <a:pPr>
              <a:buClrTx/>
            </a:pPr>
            <a:r>
              <a:rPr lang="en-US" sz="2400" cap="none" dirty="0">
                <a:latin typeface="Garamond" panose="02020404030301010803" pitchFamily="18" charset="0"/>
              </a:rPr>
              <a:t>One suggestion would be to analyze the historic and current locations of orchards within the state.</a:t>
            </a:r>
          </a:p>
          <a:p>
            <a:pPr lvl="1">
              <a:buClrTx/>
            </a:pPr>
            <a:r>
              <a:rPr lang="en-US" sz="2200" cap="none" dirty="0">
                <a:latin typeface="Garamond" panose="02020404030301010803" pitchFamily="18" charset="0"/>
              </a:rPr>
              <a:t>Have previously been proven to coincide with large concentrations of arsenic due to heavy use in fertilizers.</a:t>
            </a:r>
          </a:p>
        </p:txBody>
      </p:sp>
      <p:grpSp>
        <p:nvGrpSpPr>
          <p:cNvPr id="10" name="Group 9"/>
          <p:cNvGrpSpPr/>
          <p:nvPr/>
        </p:nvGrpSpPr>
        <p:grpSpPr>
          <a:xfrm rot="10800000">
            <a:off x="8595360" y="0"/>
            <a:ext cx="548640" cy="6858001"/>
            <a:chOff x="0" y="-1"/>
            <a:chExt cx="548640" cy="6858001"/>
          </a:xfrm>
        </p:grpSpPr>
        <p:sp>
          <p:nvSpPr>
            <p:cNvPr id="20" name="Round Single Corner Rectangle 19"/>
            <p:cNvSpPr/>
            <p:nvPr/>
          </p:nvSpPr>
          <p:spPr>
            <a:xfrm>
              <a:off x="0" y="1335974"/>
              <a:ext cx="301752" cy="1425039"/>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Results</a:t>
              </a:r>
            </a:p>
          </p:txBody>
        </p:sp>
        <p:sp>
          <p:nvSpPr>
            <p:cNvPr id="17" name="Round Single Corner Rectangle 16"/>
            <p:cNvSpPr/>
            <p:nvPr/>
          </p:nvSpPr>
          <p:spPr>
            <a:xfrm>
              <a:off x="0" y="2671948"/>
              <a:ext cx="301752" cy="1425039"/>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Methods</a:t>
              </a:r>
            </a:p>
          </p:txBody>
        </p:sp>
        <p:sp>
          <p:nvSpPr>
            <p:cNvPr id="18" name="Round Single Corner Rectangle 17"/>
            <p:cNvSpPr/>
            <p:nvPr/>
          </p:nvSpPr>
          <p:spPr>
            <a:xfrm>
              <a:off x="0" y="4007922"/>
              <a:ext cx="301752" cy="1425039"/>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Objectives</a:t>
              </a:r>
            </a:p>
          </p:txBody>
        </p:sp>
        <p:sp>
          <p:nvSpPr>
            <p:cNvPr id="19" name="Round Single Corner Rectangle 18"/>
            <p:cNvSpPr/>
            <p:nvPr/>
          </p:nvSpPr>
          <p:spPr>
            <a:xfrm>
              <a:off x="0" y="5343896"/>
              <a:ext cx="301752" cy="1514104"/>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Background</a:t>
              </a:r>
            </a:p>
          </p:txBody>
        </p:sp>
        <p:sp>
          <p:nvSpPr>
            <p:cNvPr id="12" name="Round Single Corner Rectangle 11"/>
            <p:cNvSpPr/>
            <p:nvPr/>
          </p:nvSpPr>
          <p:spPr>
            <a:xfrm>
              <a:off x="0" y="-1"/>
              <a:ext cx="548640" cy="1463040"/>
            </a:xfrm>
            <a:prstGeom prst="round1Rect">
              <a:avLst>
                <a:gd name="adj" fmla="val 50000"/>
              </a:avLst>
            </a:prstGeom>
            <a:solidFill>
              <a:schemeClr val="bg1"/>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small" spc="0" normalizeH="0" baseline="0" noProof="0" dirty="0">
                  <a:ln>
                    <a:noFill/>
                  </a:ln>
                  <a:solidFill>
                    <a:srgbClr val="002649"/>
                  </a:solidFill>
                  <a:effectLst/>
                  <a:uLnTx/>
                  <a:uFillTx/>
                  <a:latin typeface="Calibri"/>
                  <a:ea typeface="+mn-ea"/>
                  <a:cs typeface="+mn-cs"/>
                </a:rPr>
                <a:t>Conclusions</a:t>
              </a:r>
            </a:p>
          </p:txBody>
        </p:sp>
      </p:grpSp>
      <p:pic>
        <p:nvPicPr>
          <p:cNvPr id="3" name="Picture 2">
            <a:extLst>
              <a:ext uri="{FF2B5EF4-FFF2-40B4-BE49-F238E27FC236}">
                <a16:creationId xmlns:a16="http://schemas.microsoft.com/office/drawing/2014/main" id="{C82C374D-3479-43FD-B617-AAF130336A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 y="4186052"/>
            <a:ext cx="7666672" cy="2321677"/>
          </a:xfrm>
          <a:prstGeom prst="rect">
            <a:avLst/>
          </a:prstGeom>
        </p:spPr>
      </p:pic>
    </p:spTree>
    <p:extLst>
      <p:ext uri="{BB962C8B-B14F-4D97-AF65-F5344CB8AC3E}">
        <p14:creationId xmlns:p14="http://schemas.microsoft.com/office/powerpoint/2010/main" val="12266182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0" y="76200"/>
            <a:ext cx="8842248" cy="1143000"/>
          </a:xfrm>
        </p:spPr>
        <p:txBody>
          <a:bodyPr>
            <a:normAutofit/>
          </a:bodyPr>
          <a:lstStyle/>
          <a:p>
            <a:r>
              <a:rPr lang="en-US" b="1" cap="small" dirty="0">
                <a:solidFill>
                  <a:srgbClr val="002649"/>
                </a:solidFill>
                <a:latin typeface="Garamond" panose="02020404030301010803" pitchFamily="18" charset="0"/>
              </a:rPr>
              <a:t>Going Forward (Uranium)</a:t>
            </a:r>
            <a:endParaRPr lang="en-US" dirty="0">
              <a:latin typeface="Garamond" panose="02020404030301010803" pitchFamily="18" charset="0"/>
            </a:endParaRPr>
          </a:p>
        </p:txBody>
      </p:sp>
      <p:sp>
        <p:nvSpPr>
          <p:cNvPr id="13" name="Content Placeholder 2"/>
          <p:cNvSpPr>
            <a:spLocks noGrp="1"/>
          </p:cNvSpPr>
          <p:nvPr>
            <p:ph idx="1"/>
          </p:nvPr>
        </p:nvSpPr>
        <p:spPr>
          <a:xfrm>
            <a:off x="0" y="1219200"/>
            <a:ext cx="8595360" cy="5486400"/>
          </a:xfrm>
        </p:spPr>
        <p:txBody>
          <a:bodyPr>
            <a:noAutofit/>
          </a:bodyPr>
          <a:lstStyle/>
          <a:p>
            <a:pPr>
              <a:buClrTx/>
            </a:pPr>
            <a:r>
              <a:rPr lang="en-US" sz="2400" cap="none" dirty="0">
                <a:latin typeface="Garamond" panose="02020404030301010803" pitchFamily="18" charset="0"/>
              </a:rPr>
              <a:t>Further analysis should focus on occurrences through a larger scale.</a:t>
            </a:r>
          </a:p>
          <a:p>
            <a:pPr>
              <a:buClrTx/>
            </a:pPr>
            <a:r>
              <a:rPr lang="en-US" sz="2400" cap="none" dirty="0">
                <a:latin typeface="Garamond" panose="02020404030301010803" pitchFamily="18" charset="0"/>
              </a:rPr>
              <a:t>As uranium is a naturally occurring element, a larger view of such occurrences across Connecticut as a whole, could prove to be helpful in drawing conclusions on occurrences within the Quadrangle.</a:t>
            </a:r>
          </a:p>
        </p:txBody>
      </p:sp>
      <p:grpSp>
        <p:nvGrpSpPr>
          <p:cNvPr id="10" name="Group 9"/>
          <p:cNvGrpSpPr/>
          <p:nvPr/>
        </p:nvGrpSpPr>
        <p:grpSpPr>
          <a:xfrm rot="10800000">
            <a:off x="8595360" y="0"/>
            <a:ext cx="548640" cy="6858001"/>
            <a:chOff x="0" y="-1"/>
            <a:chExt cx="548640" cy="6858001"/>
          </a:xfrm>
        </p:grpSpPr>
        <p:sp>
          <p:nvSpPr>
            <p:cNvPr id="20" name="Round Single Corner Rectangle 19"/>
            <p:cNvSpPr/>
            <p:nvPr/>
          </p:nvSpPr>
          <p:spPr>
            <a:xfrm>
              <a:off x="0" y="1335974"/>
              <a:ext cx="301752" cy="1425039"/>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Results</a:t>
              </a:r>
            </a:p>
          </p:txBody>
        </p:sp>
        <p:sp>
          <p:nvSpPr>
            <p:cNvPr id="17" name="Round Single Corner Rectangle 16"/>
            <p:cNvSpPr/>
            <p:nvPr/>
          </p:nvSpPr>
          <p:spPr>
            <a:xfrm>
              <a:off x="0" y="2671948"/>
              <a:ext cx="301752" cy="1425039"/>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Methods</a:t>
              </a:r>
            </a:p>
          </p:txBody>
        </p:sp>
        <p:sp>
          <p:nvSpPr>
            <p:cNvPr id="18" name="Round Single Corner Rectangle 17"/>
            <p:cNvSpPr/>
            <p:nvPr/>
          </p:nvSpPr>
          <p:spPr>
            <a:xfrm>
              <a:off x="0" y="4007922"/>
              <a:ext cx="301752" cy="1425039"/>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Objectives</a:t>
              </a:r>
            </a:p>
          </p:txBody>
        </p:sp>
        <p:sp>
          <p:nvSpPr>
            <p:cNvPr id="19" name="Round Single Corner Rectangle 18"/>
            <p:cNvSpPr/>
            <p:nvPr/>
          </p:nvSpPr>
          <p:spPr>
            <a:xfrm>
              <a:off x="0" y="5343896"/>
              <a:ext cx="301752" cy="1514104"/>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Background</a:t>
              </a:r>
            </a:p>
          </p:txBody>
        </p:sp>
        <p:sp>
          <p:nvSpPr>
            <p:cNvPr id="12" name="Round Single Corner Rectangle 11"/>
            <p:cNvSpPr/>
            <p:nvPr/>
          </p:nvSpPr>
          <p:spPr>
            <a:xfrm>
              <a:off x="0" y="-1"/>
              <a:ext cx="548640" cy="1463040"/>
            </a:xfrm>
            <a:prstGeom prst="round1Rect">
              <a:avLst>
                <a:gd name="adj" fmla="val 50000"/>
              </a:avLst>
            </a:prstGeom>
            <a:solidFill>
              <a:schemeClr val="bg1"/>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small" spc="0" normalizeH="0" baseline="0" noProof="0" dirty="0">
                  <a:ln>
                    <a:noFill/>
                  </a:ln>
                  <a:solidFill>
                    <a:srgbClr val="002649"/>
                  </a:solidFill>
                  <a:effectLst/>
                  <a:uLnTx/>
                  <a:uFillTx/>
                  <a:latin typeface="Calibri"/>
                  <a:ea typeface="+mn-ea"/>
                  <a:cs typeface="+mn-cs"/>
                </a:rPr>
                <a:t>Conclusions</a:t>
              </a:r>
            </a:p>
          </p:txBody>
        </p:sp>
      </p:grpSp>
      <p:pic>
        <p:nvPicPr>
          <p:cNvPr id="3" name="Picture 2">
            <a:extLst>
              <a:ext uri="{FF2B5EF4-FFF2-40B4-BE49-F238E27FC236}">
                <a16:creationId xmlns:a16="http://schemas.microsoft.com/office/drawing/2014/main" id="{71B379B1-32F1-42EE-A5AC-4E30223570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581" y="3429000"/>
            <a:ext cx="5139146" cy="3201629"/>
          </a:xfrm>
          <a:prstGeom prst="rect">
            <a:avLst/>
          </a:prstGeom>
        </p:spPr>
      </p:pic>
    </p:spTree>
    <p:extLst>
      <p:ext uri="{BB962C8B-B14F-4D97-AF65-F5344CB8AC3E}">
        <p14:creationId xmlns:p14="http://schemas.microsoft.com/office/powerpoint/2010/main" val="21852416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0" y="76200"/>
            <a:ext cx="8842248" cy="1143000"/>
          </a:xfrm>
        </p:spPr>
        <p:txBody>
          <a:bodyPr>
            <a:normAutofit/>
          </a:bodyPr>
          <a:lstStyle/>
          <a:p>
            <a:r>
              <a:rPr lang="en-US" b="1" cap="small" dirty="0">
                <a:solidFill>
                  <a:srgbClr val="002649"/>
                </a:solidFill>
                <a:latin typeface="Garamond" panose="02020404030301010803" pitchFamily="18" charset="0"/>
              </a:rPr>
              <a:t>Going Forward</a:t>
            </a:r>
            <a:endParaRPr lang="en-US" dirty="0">
              <a:latin typeface="Garamond" panose="02020404030301010803" pitchFamily="18" charset="0"/>
            </a:endParaRPr>
          </a:p>
        </p:txBody>
      </p:sp>
      <p:sp>
        <p:nvSpPr>
          <p:cNvPr id="13" name="Content Placeholder 2"/>
          <p:cNvSpPr>
            <a:spLocks noGrp="1"/>
          </p:cNvSpPr>
          <p:nvPr>
            <p:ph idx="1"/>
          </p:nvPr>
        </p:nvSpPr>
        <p:spPr>
          <a:xfrm>
            <a:off x="0" y="1219200"/>
            <a:ext cx="8595360" cy="5486400"/>
          </a:xfrm>
        </p:spPr>
        <p:txBody>
          <a:bodyPr>
            <a:noAutofit/>
          </a:bodyPr>
          <a:lstStyle/>
          <a:p>
            <a:pPr>
              <a:buClrTx/>
            </a:pPr>
            <a:r>
              <a:rPr lang="en-US" sz="2400" cap="none" dirty="0">
                <a:latin typeface="Garamond" panose="02020404030301010803" pitchFamily="18" charset="0"/>
              </a:rPr>
              <a:t>Extremely complex, more research on an individual well basis is needed to understand these observed occurrences. Can study:</a:t>
            </a:r>
          </a:p>
          <a:p>
            <a:pPr lvl="1">
              <a:buClrTx/>
            </a:pPr>
            <a:r>
              <a:rPr lang="en-US" sz="2200" cap="none" dirty="0">
                <a:latin typeface="Garamond" panose="02020404030301010803" pitchFamily="18" charset="0"/>
              </a:rPr>
              <a:t>Orientation and width of fractures</a:t>
            </a:r>
          </a:p>
          <a:p>
            <a:pPr lvl="1">
              <a:buClrTx/>
            </a:pPr>
            <a:r>
              <a:rPr lang="en-US" sz="2200" cap="none" dirty="0">
                <a:latin typeface="Garamond" panose="02020404030301010803" pitchFamily="18" charset="0"/>
              </a:rPr>
              <a:t>Concentrations of arsenic and uranium within each fracture (as opposed to an average)</a:t>
            </a:r>
          </a:p>
          <a:p>
            <a:pPr lvl="1">
              <a:buClrTx/>
            </a:pPr>
            <a:r>
              <a:rPr lang="en-US" sz="2200" cap="none" dirty="0">
                <a:latin typeface="Garamond" panose="02020404030301010803" pitchFamily="18" charset="0"/>
              </a:rPr>
              <a:t>Flow conditions</a:t>
            </a:r>
          </a:p>
        </p:txBody>
      </p:sp>
      <p:grpSp>
        <p:nvGrpSpPr>
          <p:cNvPr id="10" name="Group 9"/>
          <p:cNvGrpSpPr/>
          <p:nvPr/>
        </p:nvGrpSpPr>
        <p:grpSpPr>
          <a:xfrm rot="10800000">
            <a:off x="8595360" y="0"/>
            <a:ext cx="548640" cy="6858001"/>
            <a:chOff x="0" y="-1"/>
            <a:chExt cx="548640" cy="6858001"/>
          </a:xfrm>
        </p:grpSpPr>
        <p:sp>
          <p:nvSpPr>
            <p:cNvPr id="20" name="Round Single Corner Rectangle 19"/>
            <p:cNvSpPr/>
            <p:nvPr/>
          </p:nvSpPr>
          <p:spPr>
            <a:xfrm>
              <a:off x="0" y="1335974"/>
              <a:ext cx="301752" cy="1425039"/>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Results</a:t>
              </a:r>
            </a:p>
          </p:txBody>
        </p:sp>
        <p:sp>
          <p:nvSpPr>
            <p:cNvPr id="17" name="Round Single Corner Rectangle 16"/>
            <p:cNvSpPr/>
            <p:nvPr/>
          </p:nvSpPr>
          <p:spPr>
            <a:xfrm>
              <a:off x="0" y="2671948"/>
              <a:ext cx="301752" cy="1425039"/>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Methods</a:t>
              </a:r>
            </a:p>
          </p:txBody>
        </p:sp>
        <p:sp>
          <p:nvSpPr>
            <p:cNvPr id="18" name="Round Single Corner Rectangle 17"/>
            <p:cNvSpPr/>
            <p:nvPr/>
          </p:nvSpPr>
          <p:spPr>
            <a:xfrm>
              <a:off x="0" y="4007922"/>
              <a:ext cx="301752" cy="1425039"/>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Objectives</a:t>
              </a:r>
            </a:p>
          </p:txBody>
        </p:sp>
        <p:sp>
          <p:nvSpPr>
            <p:cNvPr id="19" name="Round Single Corner Rectangle 18"/>
            <p:cNvSpPr/>
            <p:nvPr/>
          </p:nvSpPr>
          <p:spPr>
            <a:xfrm>
              <a:off x="0" y="5343896"/>
              <a:ext cx="301752" cy="1514104"/>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Background</a:t>
              </a:r>
            </a:p>
          </p:txBody>
        </p:sp>
        <p:sp>
          <p:nvSpPr>
            <p:cNvPr id="12" name="Round Single Corner Rectangle 11"/>
            <p:cNvSpPr/>
            <p:nvPr/>
          </p:nvSpPr>
          <p:spPr>
            <a:xfrm>
              <a:off x="0" y="-1"/>
              <a:ext cx="548640" cy="1463040"/>
            </a:xfrm>
            <a:prstGeom prst="round1Rect">
              <a:avLst>
                <a:gd name="adj" fmla="val 50000"/>
              </a:avLst>
            </a:prstGeom>
            <a:solidFill>
              <a:schemeClr val="bg1"/>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small" spc="0" normalizeH="0" baseline="0" noProof="0" dirty="0">
                  <a:ln>
                    <a:noFill/>
                  </a:ln>
                  <a:solidFill>
                    <a:srgbClr val="002649"/>
                  </a:solidFill>
                  <a:effectLst/>
                  <a:uLnTx/>
                  <a:uFillTx/>
                  <a:latin typeface="Calibri"/>
                  <a:ea typeface="+mn-ea"/>
                  <a:cs typeface="+mn-cs"/>
                </a:rPr>
                <a:t>Conclusions</a:t>
              </a:r>
            </a:p>
          </p:txBody>
        </p:sp>
      </p:grpSp>
      <p:pic>
        <p:nvPicPr>
          <p:cNvPr id="3" name="Picture 2">
            <a:extLst>
              <a:ext uri="{FF2B5EF4-FFF2-40B4-BE49-F238E27FC236}">
                <a16:creationId xmlns:a16="http://schemas.microsoft.com/office/drawing/2014/main" id="{863A339F-CAC3-4705-9A80-51834011C5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965"/>
          <a:stretch/>
        </p:blipFill>
        <p:spPr>
          <a:xfrm>
            <a:off x="3572135" y="3590925"/>
            <a:ext cx="3913699" cy="2593973"/>
          </a:xfrm>
          <a:prstGeom prst="rect">
            <a:avLst/>
          </a:prstGeom>
        </p:spPr>
      </p:pic>
    </p:spTree>
    <p:extLst>
      <p:ext uri="{BB962C8B-B14F-4D97-AF65-F5344CB8AC3E}">
        <p14:creationId xmlns:p14="http://schemas.microsoft.com/office/powerpoint/2010/main" val="27526048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85CD7B-4307-4DE0-9A58-68A32ADB68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7172" y="2972600"/>
            <a:ext cx="2840441" cy="3787254"/>
          </a:xfrm>
          <a:prstGeom prst="rect">
            <a:avLst/>
          </a:prstGeom>
        </p:spPr>
      </p:pic>
      <p:pic>
        <p:nvPicPr>
          <p:cNvPr id="3" name="Picture 2">
            <a:extLst>
              <a:ext uri="{FF2B5EF4-FFF2-40B4-BE49-F238E27FC236}">
                <a16:creationId xmlns:a16="http://schemas.microsoft.com/office/drawing/2014/main" id="{ACAAF57C-EFAB-4C1C-806B-B5E37498AA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626" y="2972600"/>
            <a:ext cx="2840441" cy="3787255"/>
          </a:xfrm>
          <a:prstGeom prst="rect">
            <a:avLst/>
          </a:prstGeom>
        </p:spPr>
      </p:pic>
      <p:sp>
        <p:nvSpPr>
          <p:cNvPr id="8" name="Title 1"/>
          <p:cNvSpPr>
            <a:spLocks noGrp="1"/>
          </p:cNvSpPr>
          <p:nvPr>
            <p:ph type="title"/>
          </p:nvPr>
        </p:nvSpPr>
        <p:spPr>
          <a:xfrm>
            <a:off x="164626" y="98145"/>
            <a:ext cx="4033422" cy="2709681"/>
          </a:xfrm>
          <a:solidFill>
            <a:schemeClr val="bg2">
              <a:lumMod val="20000"/>
              <a:lumOff val="80000"/>
            </a:schemeClr>
          </a:solidFill>
        </p:spPr>
        <p:txBody>
          <a:bodyPr anchor="ctr">
            <a:normAutofit/>
          </a:bodyPr>
          <a:lstStyle/>
          <a:p>
            <a:pPr algn="ctr"/>
            <a:r>
              <a:rPr lang="en-US" sz="5400" b="1" cap="small" dirty="0">
                <a:solidFill>
                  <a:srgbClr val="002649"/>
                </a:solidFill>
                <a:latin typeface="Garamond" panose="02020404030301010803" pitchFamily="18" charset="0"/>
              </a:rPr>
              <a:t>Thank You!</a:t>
            </a:r>
            <a:br>
              <a:rPr lang="en-US" sz="5400" b="1" cap="small" dirty="0">
                <a:solidFill>
                  <a:srgbClr val="002649"/>
                </a:solidFill>
                <a:latin typeface="Garamond" panose="02020404030301010803" pitchFamily="18" charset="0"/>
              </a:rPr>
            </a:br>
            <a:br>
              <a:rPr lang="en-US" sz="5400" b="1" cap="small" dirty="0">
                <a:solidFill>
                  <a:srgbClr val="002649"/>
                </a:solidFill>
                <a:latin typeface="Garamond" panose="02020404030301010803" pitchFamily="18" charset="0"/>
              </a:rPr>
            </a:br>
            <a:r>
              <a:rPr lang="en-US" sz="5400" b="1" cap="small" dirty="0">
                <a:solidFill>
                  <a:srgbClr val="002649"/>
                </a:solidFill>
                <a:latin typeface="Garamond" panose="02020404030301010803" pitchFamily="18" charset="0"/>
              </a:rPr>
              <a:t>Questions?</a:t>
            </a:r>
            <a:endParaRPr lang="en-US" sz="5400" dirty="0">
              <a:latin typeface="Garamond" panose="02020404030301010803" pitchFamily="18" charset="0"/>
            </a:endParaRPr>
          </a:p>
        </p:txBody>
      </p:sp>
      <p:pic>
        <p:nvPicPr>
          <p:cNvPr id="11" name="Picture 10">
            <a:extLst>
              <a:ext uri="{FF2B5EF4-FFF2-40B4-BE49-F238E27FC236}">
                <a16:creationId xmlns:a16="http://schemas.microsoft.com/office/drawing/2014/main" id="{05DB1F90-AC5A-4130-BC4B-38F8D54C1F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5899" y="2972600"/>
            <a:ext cx="2840441" cy="3787254"/>
          </a:xfrm>
          <a:prstGeom prst="rect">
            <a:avLst/>
          </a:prstGeom>
        </p:spPr>
      </p:pic>
      <p:pic>
        <p:nvPicPr>
          <p:cNvPr id="14" name="Picture 13">
            <a:extLst>
              <a:ext uri="{FF2B5EF4-FFF2-40B4-BE49-F238E27FC236}">
                <a16:creationId xmlns:a16="http://schemas.microsoft.com/office/drawing/2014/main" id="{F5F33DC7-6B7D-466F-A916-C9A4E658782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0942" b="8060"/>
          <a:stretch/>
        </p:blipFill>
        <p:spPr>
          <a:xfrm>
            <a:off x="4572000" y="98145"/>
            <a:ext cx="4174777" cy="2838735"/>
          </a:xfrm>
          <a:prstGeom prst="rect">
            <a:avLst/>
          </a:prstGeom>
        </p:spPr>
      </p:pic>
    </p:spTree>
    <p:extLst>
      <p:ext uri="{BB962C8B-B14F-4D97-AF65-F5344CB8AC3E}">
        <p14:creationId xmlns:p14="http://schemas.microsoft.com/office/powerpoint/2010/main" val="2665679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le 1"/>
          <p:cNvSpPr>
            <a:spLocks noGrp="1"/>
          </p:cNvSpPr>
          <p:nvPr>
            <p:ph type="title"/>
          </p:nvPr>
        </p:nvSpPr>
        <p:spPr>
          <a:xfrm>
            <a:off x="110174" y="76200"/>
            <a:ext cx="8397560" cy="1143000"/>
          </a:xfrm>
        </p:spPr>
        <p:txBody>
          <a:bodyPr>
            <a:noAutofit/>
          </a:bodyPr>
          <a:lstStyle/>
          <a:p>
            <a:r>
              <a:rPr lang="en-US" b="1" cap="small" dirty="0">
                <a:solidFill>
                  <a:srgbClr val="002649"/>
                </a:solidFill>
                <a:latin typeface="Garamond" panose="02020404030301010803" pitchFamily="18" charset="0"/>
              </a:rPr>
              <a:t>Arsenic and Uranium in GW</a:t>
            </a:r>
            <a:endParaRPr lang="en-US" dirty="0">
              <a:latin typeface="Garamond" panose="02020404030301010803" pitchFamily="18" charset="0"/>
            </a:endParaRPr>
          </a:p>
        </p:txBody>
      </p:sp>
      <p:grpSp>
        <p:nvGrpSpPr>
          <p:cNvPr id="10" name="Group 9"/>
          <p:cNvGrpSpPr/>
          <p:nvPr/>
        </p:nvGrpSpPr>
        <p:grpSpPr>
          <a:xfrm rot="10800000">
            <a:off x="8595360" y="0"/>
            <a:ext cx="548640" cy="6858000"/>
            <a:chOff x="0" y="0"/>
            <a:chExt cx="548640" cy="7040880"/>
          </a:xfrm>
        </p:grpSpPr>
        <p:sp>
          <p:nvSpPr>
            <p:cNvPr id="15" name="Round Single Corner Rectangle 14"/>
            <p:cNvSpPr/>
            <p:nvPr/>
          </p:nvSpPr>
          <p:spPr>
            <a:xfrm>
              <a:off x="0" y="0"/>
              <a:ext cx="304800" cy="1463040"/>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Conclusions</a:t>
              </a:r>
            </a:p>
          </p:txBody>
        </p:sp>
        <p:sp>
          <p:nvSpPr>
            <p:cNvPr id="16" name="Round Single Corner Rectangle 15"/>
            <p:cNvSpPr/>
            <p:nvPr/>
          </p:nvSpPr>
          <p:spPr>
            <a:xfrm>
              <a:off x="0" y="1371600"/>
              <a:ext cx="304800" cy="1463040"/>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Results</a:t>
              </a:r>
            </a:p>
          </p:txBody>
        </p:sp>
        <p:sp>
          <p:nvSpPr>
            <p:cNvPr id="17" name="Round Single Corner Rectangle 16"/>
            <p:cNvSpPr/>
            <p:nvPr/>
          </p:nvSpPr>
          <p:spPr>
            <a:xfrm>
              <a:off x="0" y="2743200"/>
              <a:ext cx="304800" cy="1463040"/>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Methods</a:t>
              </a:r>
            </a:p>
          </p:txBody>
        </p:sp>
        <p:sp>
          <p:nvSpPr>
            <p:cNvPr id="18" name="Round Single Corner Rectangle 17"/>
            <p:cNvSpPr/>
            <p:nvPr/>
          </p:nvSpPr>
          <p:spPr>
            <a:xfrm>
              <a:off x="0" y="4114800"/>
              <a:ext cx="304800" cy="1463040"/>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Objectives</a:t>
              </a:r>
            </a:p>
          </p:txBody>
        </p:sp>
        <p:sp>
          <p:nvSpPr>
            <p:cNvPr id="19" name="Round Single Corner Rectangle 18"/>
            <p:cNvSpPr/>
            <p:nvPr/>
          </p:nvSpPr>
          <p:spPr>
            <a:xfrm>
              <a:off x="0" y="5486400"/>
              <a:ext cx="548640" cy="1554480"/>
            </a:xfrm>
            <a:prstGeom prst="round1Rect">
              <a:avLst>
                <a:gd name="adj" fmla="val 50000"/>
              </a:avLst>
            </a:prstGeom>
            <a:solidFill>
              <a:schemeClr val="bg1"/>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small" spc="0" normalizeH="0" baseline="0" noProof="0" dirty="0">
                  <a:ln>
                    <a:noFill/>
                  </a:ln>
                  <a:solidFill>
                    <a:srgbClr val="002649"/>
                  </a:solidFill>
                  <a:effectLst/>
                  <a:uLnTx/>
                  <a:uFillTx/>
                  <a:latin typeface="Calibri"/>
                  <a:ea typeface="+mn-ea"/>
                  <a:cs typeface="+mn-cs"/>
                </a:rPr>
                <a:t>Background</a:t>
              </a:r>
            </a:p>
          </p:txBody>
        </p:sp>
      </p:grpSp>
      <p:sp>
        <p:nvSpPr>
          <p:cNvPr id="20" name="Content Placeholder 2">
            <a:extLst>
              <a:ext uri="{FF2B5EF4-FFF2-40B4-BE49-F238E27FC236}">
                <a16:creationId xmlns:a16="http://schemas.microsoft.com/office/drawing/2014/main" id="{48BB1566-3176-4CDF-9B0F-71D4B2A1908B}"/>
              </a:ext>
            </a:extLst>
          </p:cNvPr>
          <p:cNvSpPr>
            <a:spLocks noGrp="1"/>
          </p:cNvSpPr>
          <p:nvPr>
            <p:ph idx="1"/>
          </p:nvPr>
        </p:nvSpPr>
        <p:spPr>
          <a:xfrm>
            <a:off x="19050" y="1239802"/>
            <a:ext cx="8667750" cy="5541998"/>
          </a:xfrm>
        </p:spPr>
        <p:txBody>
          <a:bodyPr>
            <a:noAutofit/>
          </a:bodyPr>
          <a:lstStyle/>
          <a:p>
            <a:pPr>
              <a:buClrTx/>
            </a:pPr>
            <a:r>
              <a:rPr lang="en-US" sz="2600" cap="none" dirty="0">
                <a:latin typeface="Garamond" panose="02020404030301010803" pitchFamily="18" charset="0"/>
              </a:rPr>
              <a:t>Exceeding drinking-water standards in groundwater can have negative impacts on human health.</a:t>
            </a:r>
          </a:p>
          <a:p>
            <a:pPr>
              <a:buClrTx/>
            </a:pPr>
            <a:r>
              <a:rPr lang="en-US" sz="2600" cap="none" dirty="0">
                <a:latin typeface="Garamond" panose="02020404030301010803" pitchFamily="18" charset="0"/>
              </a:rPr>
              <a:t>High concentrations of arsenic in drinking water have been associated with increased risk of lung, bladder, and skin cancers.</a:t>
            </a:r>
          </a:p>
          <a:p>
            <a:pPr>
              <a:buClrTx/>
            </a:pPr>
            <a:r>
              <a:rPr lang="en-US" sz="2600" cap="none" dirty="0">
                <a:latin typeface="Garamond" panose="02020404030301010803" pitchFamily="18" charset="0"/>
              </a:rPr>
              <a:t>Uranium in drinking water has been associated with negative effects on kidney function.</a:t>
            </a:r>
          </a:p>
          <a:p>
            <a:pPr>
              <a:buClrTx/>
            </a:pPr>
            <a:endParaRPr lang="en-US" sz="2600" dirty="0">
              <a:solidFill>
                <a:schemeClr val="tx1"/>
              </a:solidFill>
              <a:latin typeface="Garamond" panose="02020404030301010803" pitchFamily="18" charset="0"/>
            </a:endParaRPr>
          </a:p>
        </p:txBody>
      </p:sp>
      <p:pic>
        <p:nvPicPr>
          <p:cNvPr id="3" name="Picture 2">
            <a:extLst>
              <a:ext uri="{FF2B5EF4-FFF2-40B4-BE49-F238E27FC236}">
                <a16:creationId xmlns:a16="http://schemas.microsoft.com/office/drawing/2014/main" id="{2626AF5A-FB18-4D7D-BBC2-CFC1698558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4310" y="4423746"/>
            <a:ext cx="2322431" cy="2322431"/>
          </a:xfrm>
          <a:prstGeom prst="rect">
            <a:avLst/>
          </a:prstGeom>
        </p:spPr>
      </p:pic>
      <p:pic>
        <p:nvPicPr>
          <p:cNvPr id="7" name="Picture 6">
            <a:extLst>
              <a:ext uri="{FF2B5EF4-FFF2-40B4-BE49-F238E27FC236}">
                <a16:creationId xmlns:a16="http://schemas.microsoft.com/office/drawing/2014/main" id="{2D906627-B5FC-4ED5-B059-E8499F946A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4186052"/>
            <a:ext cx="3480483" cy="2322431"/>
          </a:xfrm>
          <a:prstGeom prst="rect">
            <a:avLst/>
          </a:prstGeom>
        </p:spPr>
      </p:pic>
    </p:spTree>
    <p:extLst>
      <p:ext uri="{BB962C8B-B14F-4D97-AF65-F5344CB8AC3E}">
        <p14:creationId xmlns:p14="http://schemas.microsoft.com/office/powerpoint/2010/main" val="4265858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le 1"/>
          <p:cNvSpPr>
            <a:spLocks noGrp="1"/>
          </p:cNvSpPr>
          <p:nvPr>
            <p:ph type="title"/>
          </p:nvPr>
        </p:nvSpPr>
        <p:spPr>
          <a:xfrm>
            <a:off x="110174" y="76200"/>
            <a:ext cx="8397560" cy="1143000"/>
          </a:xfrm>
        </p:spPr>
        <p:txBody>
          <a:bodyPr>
            <a:noAutofit/>
          </a:bodyPr>
          <a:lstStyle/>
          <a:p>
            <a:r>
              <a:rPr lang="en-US" b="1" cap="small" dirty="0">
                <a:solidFill>
                  <a:srgbClr val="002649"/>
                </a:solidFill>
                <a:latin typeface="Garamond" panose="02020404030301010803" pitchFamily="18" charset="0"/>
              </a:rPr>
              <a:t>Sources of Arsenic</a:t>
            </a:r>
            <a:endParaRPr lang="en-US" dirty="0">
              <a:latin typeface="Garamond" panose="02020404030301010803" pitchFamily="18" charset="0"/>
            </a:endParaRPr>
          </a:p>
        </p:txBody>
      </p:sp>
      <p:grpSp>
        <p:nvGrpSpPr>
          <p:cNvPr id="10" name="Group 9"/>
          <p:cNvGrpSpPr/>
          <p:nvPr/>
        </p:nvGrpSpPr>
        <p:grpSpPr>
          <a:xfrm rot="10800000">
            <a:off x="8595360" y="0"/>
            <a:ext cx="548640" cy="6858000"/>
            <a:chOff x="0" y="0"/>
            <a:chExt cx="548640" cy="7040880"/>
          </a:xfrm>
        </p:grpSpPr>
        <p:sp>
          <p:nvSpPr>
            <p:cNvPr id="15" name="Round Single Corner Rectangle 14"/>
            <p:cNvSpPr/>
            <p:nvPr/>
          </p:nvSpPr>
          <p:spPr>
            <a:xfrm>
              <a:off x="0" y="0"/>
              <a:ext cx="304800" cy="1463040"/>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Conclusions</a:t>
              </a:r>
            </a:p>
          </p:txBody>
        </p:sp>
        <p:sp>
          <p:nvSpPr>
            <p:cNvPr id="16" name="Round Single Corner Rectangle 15"/>
            <p:cNvSpPr/>
            <p:nvPr/>
          </p:nvSpPr>
          <p:spPr>
            <a:xfrm>
              <a:off x="0" y="1371600"/>
              <a:ext cx="304800" cy="1463040"/>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Results</a:t>
              </a:r>
            </a:p>
          </p:txBody>
        </p:sp>
        <p:sp>
          <p:nvSpPr>
            <p:cNvPr id="17" name="Round Single Corner Rectangle 16"/>
            <p:cNvSpPr/>
            <p:nvPr/>
          </p:nvSpPr>
          <p:spPr>
            <a:xfrm>
              <a:off x="0" y="2743200"/>
              <a:ext cx="304800" cy="1463040"/>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Methods</a:t>
              </a:r>
            </a:p>
          </p:txBody>
        </p:sp>
        <p:sp>
          <p:nvSpPr>
            <p:cNvPr id="18" name="Round Single Corner Rectangle 17"/>
            <p:cNvSpPr/>
            <p:nvPr/>
          </p:nvSpPr>
          <p:spPr>
            <a:xfrm>
              <a:off x="0" y="4114800"/>
              <a:ext cx="304800" cy="1463040"/>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Objectives</a:t>
              </a:r>
            </a:p>
          </p:txBody>
        </p:sp>
        <p:sp>
          <p:nvSpPr>
            <p:cNvPr id="19" name="Round Single Corner Rectangle 18"/>
            <p:cNvSpPr/>
            <p:nvPr/>
          </p:nvSpPr>
          <p:spPr>
            <a:xfrm>
              <a:off x="0" y="5486400"/>
              <a:ext cx="548640" cy="1554480"/>
            </a:xfrm>
            <a:prstGeom prst="round1Rect">
              <a:avLst>
                <a:gd name="adj" fmla="val 50000"/>
              </a:avLst>
            </a:prstGeom>
            <a:solidFill>
              <a:schemeClr val="bg1"/>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small" spc="0" normalizeH="0" baseline="0" noProof="0" dirty="0">
                  <a:ln>
                    <a:noFill/>
                  </a:ln>
                  <a:solidFill>
                    <a:srgbClr val="002649"/>
                  </a:solidFill>
                  <a:effectLst/>
                  <a:uLnTx/>
                  <a:uFillTx/>
                  <a:latin typeface="Calibri"/>
                  <a:ea typeface="+mn-ea"/>
                  <a:cs typeface="+mn-cs"/>
                </a:rPr>
                <a:t>Background</a:t>
              </a:r>
            </a:p>
          </p:txBody>
        </p:sp>
      </p:grpSp>
      <p:sp>
        <p:nvSpPr>
          <p:cNvPr id="20" name="Content Placeholder 2">
            <a:extLst>
              <a:ext uri="{FF2B5EF4-FFF2-40B4-BE49-F238E27FC236}">
                <a16:creationId xmlns:a16="http://schemas.microsoft.com/office/drawing/2014/main" id="{48BB1566-3176-4CDF-9B0F-71D4B2A1908B}"/>
              </a:ext>
            </a:extLst>
          </p:cNvPr>
          <p:cNvSpPr>
            <a:spLocks noGrp="1"/>
          </p:cNvSpPr>
          <p:nvPr>
            <p:ph idx="1"/>
          </p:nvPr>
        </p:nvSpPr>
        <p:spPr>
          <a:xfrm>
            <a:off x="19050" y="1239802"/>
            <a:ext cx="8667750" cy="5541998"/>
          </a:xfrm>
        </p:spPr>
        <p:txBody>
          <a:bodyPr>
            <a:noAutofit/>
          </a:bodyPr>
          <a:lstStyle/>
          <a:p>
            <a:pPr>
              <a:buClrTx/>
            </a:pPr>
            <a:r>
              <a:rPr lang="en-US" sz="2600" cap="none" dirty="0">
                <a:latin typeface="Garamond" panose="02020404030301010803" pitchFamily="18" charset="0"/>
              </a:rPr>
              <a:t>Pesticides:</a:t>
            </a:r>
          </a:p>
          <a:p>
            <a:pPr lvl="1">
              <a:buClrTx/>
            </a:pPr>
            <a:r>
              <a:rPr lang="en-US" sz="2400" cap="none" dirty="0">
                <a:latin typeface="Garamond" panose="02020404030301010803" pitchFamily="18" charset="0"/>
              </a:rPr>
              <a:t>Paris Green (copper </a:t>
            </a:r>
            <a:r>
              <a:rPr lang="en-US" sz="2400" cap="none" dirty="0" err="1">
                <a:latin typeface="Garamond" panose="02020404030301010803" pitchFamily="18" charset="0"/>
              </a:rPr>
              <a:t>acetoarsenite</a:t>
            </a:r>
            <a:r>
              <a:rPr lang="en-US" sz="2400" cap="none" dirty="0">
                <a:latin typeface="Garamond" panose="02020404030301010803" pitchFamily="18" charset="0"/>
              </a:rPr>
              <a:t>) – 1860’s to 1900.</a:t>
            </a:r>
          </a:p>
          <a:p>
            <a:pPr lvl="1">
              <a:buClrTx/>
            </a:pPr>
            <a:r>
              <a:rPr lang="en-US" sz="2400" cap="none" dirty="0">
                <a:latin typeface="Garamond" panose="02020404030301010803" pitchFamily="18" charset="0"/>
              </a:rPr>
              <a:t>London Purple ( calcium </a:t>
            </a:r>
            <a:r>
              <a:rPr lang="en-US" sz="2400" cap="none" dirty="0" err="1">
                <a:latin typeface="Garamond" panose="02020404030301010803" pitchFamily="18" charset="0"/>
              </a:rPr>
              <a:t>arsenite</a:t>
            </a:r>
            <a:r>
              <a:rPr lang="en-US" sz="2400" cap="none" dirty="0">
                <a:latin typeface="Garamond" panose="02020404030301010803" pitchFamily="18" charset="0"/>
              </a:rPr>
              <a:t>) – 1860’s to 1900.</a:t>
            </a:r>
          </a:p>
          <a:p>
            <a:pPr>
              <a:buClrTx/>
            </a:pPr>
            <a:r>
              <a:rPr lang="en-US" sz="2600" cap="none" dirty="0">
                <a:latin typeface="Garamond" panose="02020404030301010803" pitchFamily="18" charset="0"/>
              </a:rPr>
              <a:t>Lead arsenate,  late 1800’s to 1960.</a:t>
            </a:r>
          </a:p>
          <a:p>
            <a:pPr>
              <a:buClrTx/>
            </a:pPr>
            <a:r>
              <a:rPr lang="en-US" sz="2600" cap="none" dirty="0">
                <a:latin typeface="Garamond" panose="02020404030301010803" pitchFamily="18" charset="0"/>
              </a:rPr>
              <a:t>Wood Preservative, chromated copper arsenate – 1970’s to today.</a:t>
            </a:r>
          </a:p>
          <a:p>
            <a:pPr>
              <a:buClrTx/>
            </a:pPr>
            <a:r>
              <a:rPr lang="en-US" sz="2600" cap="none" dirty="0">
                <a:latin typeface="Garamond" panose="02020404030301010803" pitchFamily="18" charset="0"/>
              </a:rPr>
              <a:t>Embalming fluid – 1860’s to 1910.</a:t>
            </a:r>
          </a:p>
          <a:p>
            <a:pPr>
              <a:buClrTx/>
            </a:pPr>
            <a:r>
              <a:rPr lang="en-US" sz="2600" cap="none" dirty="0">
                <a:latin typeface="Garamond" panose="02020404030301010803" pitchFamily="18" charset="0"/>
              </a:rPr>
              <a:t>Landfills containing arsenic waste products.</a:t>
            </a:r>
          </a:p>
          <a:p>
            <a:pPr>
              <a:buClrTx/>
            </a:pPr>
            <a:r>
              <a:rPr lang="en-US" sz="2600" cap="none" dirty="0">
                <a:latin typeface="Garamond" panose="02020404030301010803" pitchFamily="18" charset="0"/>
              </a:rPr>
              <a:t>Poultry manure (four </a:t>
            </a:r>
            <a:r>
              <a:rPr lang="en-US" sz="2600" cap="none" dirty="0" err="1">
                <a:latin typeface="Garamond" panose="02020404030301010803" pitchFamily="18" charset="0"/>
              </a:rPr>
              <a:t>organoarsenic</a:t>
            </a:r>
            <a:r>
              <a:rPr lang="en-US" sz="2600" cap="none" dirty="0">
                <a:latin typeface="Garamond" panose="02020404030301010803" pitchFamily="18" charset="0"/>
              </a:rPr>
              <a:t> compounds for animal feed additive) – 1940’s to 2013 (3 removed, 1 suspended in 2015).</a:t>
            </a:r>
          </a:p>
          <a:p>
            <a:pPr>
              <a:buClrTx/>
            </a:pPr>
            <a:r>
              <a:rPr lang="en-US" sz="2600" cap="none" dirty="0">
                <a:latin typeface="Garamond" panose="02020404030301010803" pitchFamily="18" charset="0"/>
              </a:rPr>
              <a:t>Rocks with arsenopyrite.</a:t>
            </a:r>
          </a:p>
        </p:txBody>
      </p:sp>
    </p:spTree>
    <p:extLst>
      <p:ext uri="{BB962C8B-B14F-4D97-AF65-F5344CB8AC3E}">
        <p14:creationId xmlns:p14="http://schemas.microsoft.com/office/powerpoint/2010/main" val="9312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le 1"/>
          <p:cNvSpPr>
            <a:spLocks noGrp="1"/>
          </p:cNvSpPr>
          <p:nvPr>
            <p:ph type="title"/>
          </p:nvPr>
        </p:nvSpPr>
        <p:spPr>
          <a:xfrm>
            <a:off x="110174" y="76200"/>
            <a:ext cx="8397560" cy="1143000"/>
          </a:xfrm>
        </p:spPr>
        <p:txBody>
          <a:bodyPr>
            <a:noAutofit/>
          </a:bodyPr>
          <a:lstStyle/>
          <a:p>
            <a:r>
              <a:rPr lang="en-US" b="1" cap="small" dirty="0">
                <a:solidFill>
                  <a:srgbClr val="002649"/>
                </a:solidFill>
                <a:latin typeface="Garamond" panose="02020404030301010803" pitchFamily="18" charset="0"/>
              </a:rPr>
              <a:t>Recent Studies (Arsenic)</a:t>
            </a:r>
            <a:endParaRPr lang="en-US" dirty="0">
              <a:latin typeface="Garamond" panose="02020404030301010803" pitchFamily="18" charset="0"/>
            </a:endParaRPr>
          </a:p>
        </p:txBody>
      </p:sp>
      <p:grpSp>
        <p:nvGrpSpPr>
          <p:cNvPr id="10" name="Group 9"/>
          <p:cNvGrpSpPr/>
          <p:nvPr/>
        </p:nvGrpSpPr>
        <p:grpSpPr>
          <a:xfrm rot="10800000">
            <a:off x="8595360" y="0"/>
            <a:ext cx="548640" cy="6858000"/>
            <a:chOff x="0" y="0"/>
            <a:chExt cx="548640" cy="7040880"/>
          </a:xfrm>
        </p:grpSpPr>
        <p:sp>
          <p:nvSpPr>
            <p:cNvPr id="15" name="Round Single Corner Rectangle 14"/>
            <p:cNvSpPr/>
            <p:nvPr/>
          </p:nvSpPr>
          <p:spPr>
            <a:xfrm>
              <a:off x="0" y="0"/>
              <a:ext cx="304800" cy="1463040"/>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Conclusions</a:t>
              </a:r>
            </a:p>
          </p:txBody>
        </p:sp>
        <p:sp>
          <p:nvSpPr>
            <p:cNvPr id="16" name="Round Single Corner Rectangle 15"/>
            <p:cNvSpPr/>
            <p:nvPr/>
          </p:nvSpPr>
          <p:spPr>
            <a:xfrm>
              <a:off x="0" y="1371600"/>
              <a:ext cx="304800" cy="1463040"/>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Results</a:t>
              </a:r>
            </a:p>
          </p:txBody>
        </p:sp>
        <p:sp>
          <p:nvSpPr>
            <p:cNvPr id="17" name="Round Single Corner Rectangle 16"/>
            <p:cNvSpPr/>
            <p:nvPr/>
          </p:nvSpPr>
          <p:spPr>
            <a:xfrm>
              <a:off x="0" y="2743200"/>
              <a:ext cx="304800" cy="1463040"/>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Methods</a:t>
              </a:r>
            </a:p>
          </p:txBody>
        </p:sp>
        <p:sp>
          <p:nvSpPr>
            <p:cNvPr id="18" name="Round Single Corner Rectangle 17"/>
            <p:cNvSpPr/>
            <p:nvPr/>
          </p:nvSpPr>
          <p:spPr>
            <a:xfrm>
              <a:off x="0" y="4114800"/>
              <a:ext cx="304800" cy="1463040"/>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Objectives</a:t>
              </a:r>
            </a:p>
          </p:txBody>
        </p:sp>
        <p:sp>
          <p:nvSpPr>
            <p:cNvPr id="19" name="Round Single Corner Rectangle 18"/>
            <p:cNvSpPr/>
            <p:nvPr/>
          </p:nvSpPr>
          <p:spPr>
            <a:xfrm>
              <a:off x="0" y="5486400"/>
              <a:ext cx="548640" cy="1554480"/>
            </a:xfrm>
            <a:prstGeom prst="round1Rect">
              <a:avLst>
                <a:gd name="adj" fmla="val 50000"/>
              </a:avLst>
            </a:prstGeom>
            <a:solidFill>
              <a:schemeClr val="bg1"/>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small" spc="0" normalizeH="0" baseline="0" noProof="0" dirty="0">
                  <a:ln>
                    <a:noFill/>
                  </a:ln>
                  <a:solidFill>
                    <a:srgbClr val="002649"/>
                  </a:solidFill>
                  <a:effectLst/>
                  <a:uLnTx/>
                  <a:uFillTx/>
                  <a:latin typeface="Calibri"/>
                  <a:ea typeface="+mn-ea"/>
                  <a:cs typeface="+mn-cs"/>
                </a:rPr>
                <a:t>Background</a:t>
              </a:r>
            </a:p>
          </p:txBody>
        </p:sp>
      </p:grpSp>
      <p:sp>
        <p:nvSpPr>
          <p:cNvPr id="20" name="Content Placeholder 2">
            <a:extLst>
              <a:ext uri="{FF2B5EF4-FFF2-40B4-BE49-F238E27FC236}">
                <a16:creationId xmlns:a16="http://schemas.microsoft.com/office/drawing/2014/main" id="{48BB1566-3176-4CDF-9B0F-71D4B2A1908B}"/>
              </a:ext>
            </a:extLst>
          </p:cNvPr>
          <p:cNvSpPr>
            <a:spLocks noGrp="1"/>
          </p:cNvSpPr>
          <p:nvPr>
            <p:ph idx="1"/>
          </p:nvPr>
        </p:nvSpPr>
        <p:spPr>
          <a:xfrm>
            <a:off x="19050" y="1239802"/>
            <a:ext cx="8667750" cy="5541998"/>
          </a:xfrm>
        </p:spPr>
        <p:txBody>
          <a:bodyPr>
            <a:noAutofit/>
          </a:bodyPr>
          <a:lstStyle/>
          <a:p>
            <a:pPr>
              <a:buClrTx/>
            </a:pPr>
            <a:r>
              <a:rPr lang="en-US" sz="2600" cap="none" dirty="0">
                <a:latin typeface="Garamond" panose="02020404030301010803" pitchFamily="18" charset="0"/>
              </a:rPr>
              <a:t>Report historic agricultural practices do not significantly contribute to current arsenic concentrations in groundwater. </a:t>
            </a:r>
          </a:p>
          <a:p>
            <a:pPr>
              <a:buClrTx/>
            </a:pPr>
            <a:r>
              <a:rPr lang="en-US" sz="2600" cap="none" dirty="0">
                <a:latin typeface="Garamond" panose="02020404030301010803" pitchFamily="18" charset="0"/>
              </a:rPr>
              <a:t>Conclude natural occurrences can be due to interaction of arsenic-bearing minerals within the aquifer with groundwater.</a:t>
            </a:r>
          </a:p>
          <a:p>
            <a:pPr>
              <a:buClrTx/>
            </a:pPr>
            <a:r>
              <a:rPr lang="en-US" sz="2600" cap="none" dirty="0">
                <a:latin typeface="Garamond" panose="02020404030301010803" pitchFamily="18" charset="0"/>
              </a:rPr>
              <a:t>These studies contradict our findings at a more local scale. </a:t>
            </a:r>
          </a:p>
        </p:txBody>
      </p:sp>
      <p:pic>
        <p:nvPicPr>
          <p:cNvPr id="3" name="Picture 2">
            <a:extLst>
              <a:ext uri="{FF2B5EF4-FFF2-40B4-BE49-F238E27FC236}">
                <a16:creationId xmlns:a16="http://schemas.microsoft.com/office/drawing/2014/main" id="{3A8155DC-CF9B-4366-8490-F2B41F81EA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8608" y="4186052"/>
            <a:ext cx="4776303" cy="2404342"/>
          </a:xfrm>
          <a:prstGeom prst="rect">
            <a:avLst/>
          </a:prstGeom>
        </p:spPr>
      </p:pic>
    </p:spTree>
    <p:extLst>
      <p:ext uri="{BB962C8B-B14F-4D97-AF65-F5344CB8AC3E}">
        <p14:creationId xmlns:p14="http://schemas.microsoft.com/office/powerpoint/2010/main" val="2777229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le 1"/>
          <p:cNvSpPr>
            <a:spLocks noGrp="1"/>
          </p:cNvSpPr>
          <p:nvPr>
            <p:ph type="title"/>
          </p:nvPr>
        </p:nvSpPr>
        <p:spPr>
          <a:xfrm>
            <a:off x="110174" y="76200"/>
            <a:ext cx="8397560" cy="1143000"/>
          </a:xfrm>
        </p:spPr>
        <p:txBody>
          <a:bodyPr>
            <a:noAutofit/>
          </a:bodyPr>
          <a:lstStyle/>
          <a:p>
            <a:r>
              <a:rPr lang="en-US" b="1" cap="small" dirty="0">
                <a:solidFill>
                  <a:srgbClr val="002649"/>
                </a:solidFill>
                <a:latin typeface="Garamond" panose="02020404030301010803" pitchFamily="18" charset="0"/>
              </a:rPr>
              <a:t>Early Studies (Uranium)</a:t>
            </a:r>
            <a:endParaRPr lang="en-US" dirty="0">
              <a:latin typeface="Garamond" panose="02020404030301010803" pitchFamily="18" charset="0"/>
            </a:endParaRPr>
          </a:p>
        </p:txBody>
      </p:sp>
      <p:grpSp>
        <p:nvGrpSpPr>
          <p:cNvPr id="10" name="Group 9"/>
          <p:cNvGrpSpPr/>
          <p:nvPr/>
        </p:nvGrpSpPr>
        <p:grpSpPr>
          <a:xfrm rot="10800000">
            <a:off x="8595360" y="0"/>
            <a:ext cx="548640" cy="6858000"/>
            <a:chOff x="0" y="0"/>
            <a:chExt cx="548640" cy="7040880"/>
          </a:xfrm>
        </p:grpSpPr>
        <p:sp>
          <p:nvSpPr>
            <p:cNvPr id="15" name="Round Single Corner Rectangle 14"/>
            <p:cNvSpPr/>
            <p:nvPr/>
          </p:nvSpPr>
          <p:spPr>
            <a:xfrm>
              <a:off x="0" y="0"/>
              <a:ext cx="304800" cy="1463040"/>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Conclusions</a:t>
              </a:r>
            </a:p>
          </p:txBody>
        </p:sp>
        <p:sp>
          <p:nvSpPr>
            <p:cNvPr id="16" name="Round Single Corner Rectangle 15"/>
            <p:cNvSpPr/>
            <p:nvPr/>
          </p:nvSpPr>
          <p:spPr>
            <a:xfrm>
              <a:off x="0" y="1371600"/>
              <a:ext cx="304800" cy="1463040"/>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Results</a:t>
              </a:r>
            </a:p>
          </p:txBody>
        </p:sp>
        <p:sp>
          <p:nvSpPr>
            <p:cNvPr id="17" name="Round Single Corner Rectangle 16"/>
            <p:cNvSpPr/>
            <p:nvPr/>
          </p:nvSpPr>
          <p:spPr>
            <a:xfrm>
              <a:off x="0" y="2743200"/>
              <a:ext cx="304800" cy="1463040"/>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Methods</a:t>
              </a:r>
            </a:p>
          </p:txBody>
        </p:sp>
        <p:sp>
          <p:nvSpPr>
            <p:cNvPr id="18" name="Round Single Corner Rectangle 17"/>
            <p:cNvSpPr/>
            <p:nvPr/>
          </p:nvSpPr>
          <p:spPr>
            <a:xfrm>
              <a:off x="0" y="4114800"/>
              <a:ext cx="304800" cy="1463040"/>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Objectives</a:t>
              </a:r>
            </a:p>
          </p:txBody>
        </p:sp>
        <p:sp>
          <p:nvSpPr>
            <p:cNvPr id="19" name="Round Single Corner Rectangle 18"/>
            <p:cNvSpPr/>
            <p:nvPr/>
          </p:nvSpPr>
          <p:spPr>
            <a:xfrm>
              <a:off x="0" y="5486400"/>
              <a:ext cx="548640" cy="1554480"/>
            </a:xfrm>
            <a:prstGeom prst="round1Rect">
              <a:avLst>
                <a:gd name="adj" fmla="val 50000"/>
              </a:avLst>
            </a:prstGeom>
            <a:solidFill>
              <a:schemeClr val="bg1"/>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small" spc="0" normalizeH="0" baseline="0" noProof="0" dirty="0">
                  <a:ln>
                    <a:noFill/>
                  </a:ln>
                  <a:solidFill>
                    <a:srgbClr val="002649"/>
                  </a:solidFill>
                  <a:effectLst/>
                  <a:uLnTx/>
                  <a:uFillTx/>
                  <a:latin typeface="Calibri"/>
                  <a:ea typeface="+mn-ea"/>
                  <a:cs typeface="+mn-cs"/>
                </a:rPr>
                <a:t>Background</a:t>
              </a:r>
            </a:p>
          </p:txBody>
        </p:sp>
      </p:grpSp>
      <p:sp>
        <p:nvSpPr>
          <p:cNvPr id="20" name="Content Placeholder 2">
            <a:extLst>
              <a:ext uri="{FF2B5EF4-FFF2-40B4-BE49-F238E27FC236}">
                <a16:creationId xmlns:a16="http://schemas.microsoft.com/office/drawing/2014/main" id="{48BB1566-3176-4CDF-9B0F-71D4B2A1908B}"/>
              </a:ext>
            </a:extLst>
          </p:cNvPr>
          <p:cNvSpPr>
            <a:spLocks noGrp="1"/>
          </p:cNvSpPr>
          <p:nvPr>
            <p:ph idx="1"/>
          </p:nvPr>
        </p:nvSpPr>
        <p:spPr>
          <a:xfrm>
            <a:off x="19050" y="1239802"/>
            <a:ext cx="8667750" cy="5541998"/>
          </a:xfrm>
        </p:spPr>
        <p:txBody>
          <a:bodyPr>
            <a:noAutofit/>
          </a:bodyPr>
          <a:lstStyle/>
          <a:p>
            <a:pPr>
              <a:buClrTx/>
            </a:pPr>
            <a:r>
              <a:rPr lang="en-US" sz="2600" cap="none" dirty="0">
                <a:latin typeface="Garamond" panose="02020404030301010803" pitchFamily="18" charset="0"/>
              </a:rPr>
              <a:t>Naturally occurring element, present in the earth’s crust due to radioactive decay. </a:t>
            </a:r>
          </a:p>
          <a:p>
            <a:pPr>
              <a:buClrTx/>
            </a:pPr>
            <a:r>
              <a:rPr lang="en-US" sz="2600" cap="none" dirty="0">
                <a:latin typeface="Garamond" panose="02020404030301010803" pitchFamily="18" charset="0"/>
              </a:rPr>
              <a:t>Previous studies reported uranium forms soluble complexes, particularly with carbonates under oxygen-rich conditions.</a:t>
            </a:r>
          </a:p>
          <a:p>
            <a:pPr>
              <a:buClrTx/>
            </a:pPr>
            <a:r>
              <a:rPr lang="en-US" sz="2600" cap="none" dirty="0">
                <a:latin typeface="Garamond" panose="02020404030301010803" pitchFamily="18" charset="0"/>
              </a:rPr>
              <a:t>It precipitates from ground water under oxygen-poor conditions</a:t>
            </a:r>
          </a:p>
        </p:txBody>
      </p:sp>
      <p:pic>
        <p:nvPicPr>
          <p:cNvPr id="4" name="Picture 3">
            <a:extLst>
              <a:ext uri="{FF2B5EF4-FFF2-40B4-BE49-F238E27FC236}">
                <a16:creationId xmlns:a16="http://schemas.microsoft.com/office/drawing/2014/main" id="{83A2B229-9636-450F-BDB0-74FB817DDB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4401357"/>
            <a:ext cx="3877990" cy="2035945"/>
          </a:xfrm>
          <a:prstGeom prst="rect">
            <a:avLst/>
          </a:prstGeom>
        </p:spPr>
      </p:pic>
      <p:pic>
        <p:nvPicPr>
          <p:cNvPr id="7" name="Picture 6">
            <a:extLst>
              <a:ext uri="{FF2B5EF4-FFF2-40B4-BE49-F238E27FC236}">
                <a16:creationId xmlns:a16="http://schemas.microsoft.com/office/drawing/2014/main" id="{F83ADC17-D3F7-4146-8E8C-6F7EB8CF3D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0690" y="4413864"/>
            <a:ext cx="3620609" cy="2038193"/>
          </a:xfrm>
          <a:prstGeom prst="rect">
            <a:avLst/>
          </a:prstGeom>
        </p:spPr>
      </p:pic>
    </p:spTree>
    <p:extLst>
      <p:ext uri="{BB962C8B-B14F-4D97-AF65-F5344CB8AC3E}">
        <p14:creationId xmlns:p14="http://schemas.microsoft.com/office/powerpoint/2010/main" val="277978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le 1"/>
          <p:cNvSpPr>
            <a:spLocks noGrp="1"/>
          </p:cNvSpPr>
          <p:nvPr>
            <p:ph type="title"/>
          </p:nvPr>
        </p:nvSpPr>
        <p:spPr>
          <a:xfrm>
            <a:off x="110174" y="76200"/>
            <a:ext cx="8397560" cy="1143000"/>
          </a:xfrm>
        </p:spPr>
        <p:txBody>
          <a:bodyPr>
            <a:noAutofit/>
          </a:bodyPr>
          <a:lstStyle/>
          <a:p>
            <a:r>
              <a:rPr lang="en-US" b="1" cap="small" dirty="0">
                <a:solidFill>
                  <a:srgbClr val="002649"/>
                </a:solidFill>
                <a:latin typeface="Garamond" panose="02020404030301010803" pitchFamily="18" charset="0"/>
              </a:rPr>
              <a:t>Recent Studies (Uranium)</a:t>
            </a:r>
            <a:endParaRPr lang="en-US" dirty="0">
              <a:latin typeface="Garamond" panose="02020404030301010803" pitchFamily="18" charset="0"/>
            </a:endParaRPr>
          </a:p>
        </p:txBody>
      </p:sp>
      <p:grpSp>
        <p:nvGrpSpPr>
          <p:cNvPr id="10" name="Group 9"/>
          <p:cNvGrpSpPr/>
          <p:nvPr/>
        </p:nvGrpSpPr>
        <p:grpSpPr>
          <a:xfrm rot="10800000">
            <a:off x="8595360" y="0"/>
            <a:ext cx="548640" cy="6858000"/>
            <a:chOff x="0" y="0"/>
            <a:chExt cx="548640" cy="7040880"/>
          </a:xfrm>
        </p:grpSpPr>
        <p:sp>
          <p:nvSpPr>
            <p:cNvPr id="15" name="Round Single Corner Rectangle 14"/>
            <p:cNvSpPr/>
            <p:nvPr/>
          </p:nvSpPr>
          <p:spPr>
            <a:xfrm>
              <a:off x="0" y="0"/>
              <a:ext cx="304800" cy="1463040"/>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Conclusions</a:t>
              </a:r>
            </a:p>
          </p:txBody>
        </p:sp>
        <p:sp>
          <p:nvSpPr>
            <p:cNvPr id="16" name="Round Single Corner Rectangle 15"/>
            <p:cNvSpPr/>
            <p:nvPr/>
          </p:nvSpPr>
          <p:spPr>
            <a:xfrm>
              <a:off x="0" y="1371600"/>
              <a:ext cx="304800" cy="1463040"/>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Results</a:t>
              </a:r>
            </a:p>
          </p:txBody>
        </p:sp>
        <p:sp>
          <p:nvSpPr>
            <p:cNvPr id="17" name="Round Single Corner Rectangle 16"/>
            <p:cNvSpPr/>
            <p:nvPr/>
          </p:nvSpPr>
          <p:spPr>
            <a:xfrm>
              <a:off x="0" y="2743200"/>
              <a:ext cx="304800" cy="1463040"/>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Methods</a:t>
              </a:r>
            </a:p>
          </p:txBody>
        </p:sp>
        <p:sp>
          <p:nvSpPr>
            <p:cNvPr id="18" name="Round Single Corner Rectangle 17"/>
            <p:cNvSpPr/>
            <p:nvPr/>
          </p:nvSpPr>
          <p:spPr>
            <a:xfrm>
              <a:off x="0" y="4114800"/>
              <a:ext cx="304800" cy="1463040"/>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Objectives</a:t>
              </a:r>
            </a:p>
          </p:txBody>
        </p:sp>
        <p:sp>
          <p:nvSpPr>
            <p:cNvPr id="19" name="Round Single Corner Rectangle 18"/>
            <p:cNvSpPr/>
            <p:nvPr/>
          </p:nvSpPr>
          <p:spPr>
            <a:xfrm>
              <a:off x="0" y="5486400"/>
              <a:ext cx="548640" cy="1554480"/>
            </a:xfrm>
            <a:prstGeom prst="round1Rect">
              <a:avLst>
                <a:gd name="adj" fmla="val 50000"/>
              </a:avLst>
            </a:prstGeom>
            <a:solidFill>
              <a:schemeClr val="bg1"/>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small" spc="0" normalizeH="0" baseline="0" noProof="0" dirty="0">
                  <a:ln>
                    <a:noFill/>
                  </a:ln>
                  <a:solidFill>
                    <a:srgbClr val="002649"/>
                  </a:solidFill>
                  <a:effectLst/>
                  <a:uLnTx/>
                  <a:uFillTx/>
                  <a:latin typeface="Calibri"/>
                  <a:ea typeface="+mn-ea"/>
                  <a:cs typeface="+mn-cs"/>
                </a:rPr>
                <a:t>Background</a:t>
              </a:r>
            </a:p>
          </p:txBody>
        </p:sp>
      </p:grpSp>
      <p:sp>
        <p:nvSpPr>
          <p:cNvPr id="20" name="Content Placeholder 2">
            <a:extLst>
              <a:ext uri="{FF2B5EF4-FFF2-40B4-BE49-F238E27FC236}">
                <a16:creationId xmlns:a16="http://schemas.microsoft.com/office/drawing/2014/main" id="{48BB1566-3176-4CDF-9B0F-71D4B2A1908B}"/>
              </a:ext>
            </a:extLst>
          </p:cNvPr>
          <p:cNvSpPr>
            <a:spLocks noGrp="1"/>
          </p:cNvSpPr>
          <p:nvPr>
            <p:ph idx="1"/>
          </p:nvPr>
        </p:nvSpPr>
        <p:spPr>
          <a:xfrm>
            <a:off x="19050" y="1239802"/>
            <a:ext cx="8667750" cy="5541998"/>
          </a:xfrm>
        </p:spPr>
        <p:txBody>
          <a:bodyPr>
            <a:noAutofit/>
          </a:bodyPr>
          <a:lstStyle/>
          <a:p>
            <a:pPr>
              <a:buClrTx/>
            </a:pPr>
            <a:r>
              <a:rPr lang="en-US" sz="2600" cap="none" dirty="0">
                <a:latin typeface="Garamond" panose="02020404030301010803" pitchFamily="18" charset="0"/>
              </a:rPr>
              <a:t>Natural occurrences of uranium can be due to interaction of uranium-bearing minerals within the aquifer with groundwater.</a:t>
            </a:r>
          </a:p>
          <a:p>
            <a:pPr>
              <a:buClrTx/>
            </a:pPr>
            <a:r>
              <a:rPr lang="en-US" sz="2600" cap="none" dirty="0">
                <a:latin typeface="Garamond" panose="02020404030301010803" pitchFamily="18" charset="0"/>
              </a:rPr>
              <a:t>The concentration of uranium in water and bedrock is expected to range widely due to different geochemical environments.</a:t>
            </a:r>
          </a:p>
          <a:p>
            <a:pPr>
              <a:buClrTx/>
            </a:pPr>
            <a:r>
              <a:rPr lang="en-US" sz="2600" cap="none" dirty="0">
                <a:latin typeface="Garamond" panose="02020404030301010803" pitchFamily="18" charset="0"/>
              </a:rPr>
              <a:t>Important to consider dissolved oxygen levels (DO) when analyzing uranium concentrations. </a:t>
            </a:r>
          </a:p>
        </p:txBody>
      </p:sp>
      <p:pic>
        <p:nvPicPr>
          <p:cNvPr id="4" name="Picture 3">
            <a:extLst>
              <a:ext uri="{FF2B5EF4-FFF2-40B4-BE49-F238E27FC236}">
                <a16:creationId xmlns:a16="http://schemas.microsoft.com/office/drawing/2014/main" id="{88D17C59-D0D1-4470-A285-5766AFCEDD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0123" y="4338419"/>
            <a:ext cx="3591201" cy="2252196"/>
          </a:xfrm>
          <a:prstGeom prst="rect">
            <a:avLst/>
          </a:prstGeom>
        </p:spPr>
      </p:pic>
      <p:pic>
        <p:nvPicPr>
          <p:cNvPr id="6" name="Picture 5">
            <a:extLst>
              <a:ext uri="{FF2B5EF4-FFF2-40B4-BE49-F238E27FC236}">
                <a16:creationId xmlns:a16="http://schemas.microsoft.com/office/drawing/2014/main" id="{051F7914-B97B-4744-9CA8-7AADE45480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0128" y="4613929"/>
            <a:ext cx="2918291" cy="1976686"/>
          </a:xfrm>
          <a:prstGeom prst="rect">
            <a:avLst/>
          </a:prstGeom>
        </p:spPr>
      </p:pic>
    </p:spTree>
    <p:extLst>
      <p:ext uri="{BB962C8B-B14F-4D97-AF65-F5344CB8AC3E}">
        <p14:creationId xmlns:p14="http://schemas.microsoft.com/office/powerpoint/2010/main" val="886685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le 1"/>
          <p:cNvSpPr>
            <a:spLocks noGrp="1"/>
          </p:cNvSpPr>
          <p:nvPr>
            <p:ph type="title"/>
          </p:nvPr>
        </p:nvSpPr>
        <p:spPr>
          <a:xfrm>
            <a:off x="110174" y="76200"/>
            <a:ext cx="8397560" cy="1143000"/>
          </a:xfrm>
        </p:spPr>
        <p:txBody>
          <a:bodyPr>
            <a:noAutofit/>
          </a:bodyPr>
          <a:lstStyle/>
          <a:p>
            <a:r>
              <a:rPr lang="en-US" b="1" cap="small" dirty="0">
                <a:solidFill>
                  <a:srgbClr val="002649"/>
                </a:solidFill>
                <a:latin typeface="Garamond" panose="02020404030301010803" pitchFamily="18" charset="0"/>
              </a:rPr>
              <a:t>New England</a:t>
            </a:r>
            <a:endParaRPr lang="en-US" dirty="0">
              <a:latin typeface="Garamond" panose="02020404030301010803" pitchFamily="18" charset="0"/>
            </a:endParaRPr>
          </a:p>
        </p:txBody>
      </p:sp>
      <p:grpSp>
        <p:nvGrpSpPr>
          <p:cNvPr id="10" name="Group 9"/>
          <p:cNvGrpSpPr/>
          <p:nvPr/>
        </p:nvGrpSpPr>
        <p:grpSpPr>
          <a:xfrm rot="10800000">
            <a:off x="8595360" y="0"/>
            <a:ext cx="548640" cy="6858000"/>
            <a:chOff x="0" y="0"/>
            <a:chExt cx="548640" cy="7040880"/>
          </a:xfrm>
        </p:grpSpPr>
        <p:sp>
          <p:nvSpPr>
            <p:cNvPr id="15" name="Round Single Corner Rectangle 14"/>
            <p:cNvSpPr/>
            <p:nvPr/>
          </p:nvSpPr>
          <p:spPr>
            <a:xfrm>
              <a:off x="0" y="0"/>
              <a:ext cx="304800" cy="1463040"/>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Conclusions</a:t>
              </a:r>
            </a:p>
          </p:txBody>
        </p:sp>
        <p:sp>
          <p:nvSpPr>
            <p:cNvPr id="16" name="Round Single Corner Rectangle 15"/>
            <p:cNvSpPr/>
            <p:nvPr/>
          </p:nvSpPr>
          <p:spPr>
            <a:xfrm>
              <a:off x="0" y="1371600"/>
              <a:ext cx="304800" cy="1463040"/>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Results</a:t>
              </a:r>
            </a:p>
          </p:txBody>
        </p:sp>
        <p:sp>
          <p:nvSpPr>
            <p:cNvPr id="17" name="Round Single Corner Rectangle 16"/>
            <p:cNvSpPr/>
            <p:nvPr/>
          </p:nvSpPr>
          <p:spPr>
            <a:xfrm>
              <a:off x="0" y="2743200"/>
              <a:ext cx="304800" cy="1463040"/>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Methods</a:t>
              </a:r>
            </a:p>
          </p:txBody>
        </p:sp>
        <p:sp>
          <p:nvSpPr>
            <p:cNvPr id="18" name="Round Single Corner Rectangle 17"/>
            <p:cNvSpPr/>
            <p:nvPr/>
          </p:nvSpPr>
          <p:spPr>
            <a:xfrm>
              <a:off x="0" y="4114800"/>
              <a:ext cx="304800" cy="1463040"/>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Objectives</a:t>
              </a:r>
            </a:p>
          </p:txBody>
        </p:sp>
        <p:sp>
          <p:nvSpPr>
            <p:cNvPr id="19" name="Round Single Corner Rectangle 18"/>
            <p:cNvSpPr/>
            <p:nvPr/>
          </p:nvSpPr>
          <p:spPr>
            <a:xfrm>
              <a:off x="0" y="5486400"/>
              <a:ext cx="548640" cy="1554480"/>
            </a:xfrm>
            <a:prstGeom prst="round1Rect">
              <a:avLst>
                <a:gd name="adj" fmla="val 50000"/>
              </a:avLst>
            </a:prstGeom>
            <a:solidFill>
              <a:schemeClr val="bg1"/>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small" spc="0" normalizeH="0" baseline="0" noProof="0" dirty="0">
                  <a:ln>
                    <a:noFill/>
                  </a:ln>
                  <a:solidFill>
                    <a:srgbClr val="002649"/>
                  </a:solidFill>
                  <a:effectLst/>
                  <a:uLnTx/>
                  <a:uFillTx/>
                  <a:latin typeface="Calibri"/>
                  <a:ea typeface="+mn-ea"/>
                  <a:cs typeface="+mn-cs"/>
                </a:rPr>
                <a:t>Background</a:t>
              </a:r>
            </a:p>
          </p:txBody>
        </p:sp>
      </p:grpSp>
      <p:sp>
        <p:nvSpPr>
          <p:cNvPr id="20" name="Content Placeholder 2">
            <a:extLst>
              <a:ext uri="{FF2B5EF4-FFF2-40B4-BE49-F238E27FC236}">
                <a16:creationId xmlns:a16="http://schemas.microsoft.com/office/drawing/2014/main" id="{48BB1566-3176-4CDF-9B0F-71D4B2A1908B}"/>
              </a:ext>
            </a:extLst>
          </p:cNvPr>
          <p:cNvSpPr>
            <a:spLocks noGrp="1"/>
          </p:cNvSpPr>
          <p:nvPr>
            <p:ph idx="1"/>
          </p:nvPr>
        </p:nvSpPr>
        <p:spPr>
          <a:xfrm>
            <a:off x="19050" y="1239802"/>
            <a:ext cx="8667750" cy="5541998"/>
          </a:xfrm>
        </p:spPr>
        <p:txBody>
          <a:bodyPr>
            <a:noAutofit/>
          </a:bodyPr>
          <a:lstStyle/>
          <a:p>
            <a:pPr>
              <a:buClrTx/>
            </a:pPr>
            <a:r>
              <a:rPr lang="en-US" sz="2600" cap="none" dirty="0">
                <a:latin typeface="Garamond" panose="02020404030301010803" pitchFamily="18" charset="0"/>
              </a:rPr>
              <a:t>Arsenic and uranium in GW - strong association to geology.</a:t>
            </a:r>
          </a:p>
          <a:p>
            <a:pPr>
              <a:buClrTx/>
            </a:pPr>
            <a:r>
              <a:rPr lang="en-US" sz="2600" cap="none" dirty="0">
                <a:latin typeface="Garamond" panose="02020404030301010803" pitchFamily="18" charset="0"/>
              </a:rPr>
              <a:t>New Hampshire and Massachusetts-</a:t>
            </a:r>
          </a:p>
          <a:p>
            <a:pPr lvl="1">
              <a:buClrTx/>
            </a:pPr>
            <a:r>
              <a:rPr lang="en-US" sz="2400" cap="none" dirty="0">
                <a:latin typeface="Garamond" panose="02020404030301010803" pitchFamily="18" charset="0"/>
              </a:rPr>
              <a:t>Exceedances have shown distinct spatial patterns to lithology.</a:t>
            </a:r>
          </a:p>
        </p:txBody>
      </p:sp>
      <p:pic>
        <p:nvPicPr>
          <p:cNvPr id="3" name="Picture 2">
            <a:extLst>
              <a:ext uri="{FF2B5EF4-FFF2-40B4-BE49-F238E27FC236}">
                <a16:creationId xmlns:a16="http://schemas.microsoft.com/office/drawing/2014/main" id="{FA3BF80E-4E6C-48F6-80D7-AB96A705BA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319" y="2938553"/>
            <a:ext cx="4989211" cy="3741908"/>
          </a:xfrm>
          <a:prstGeom prst="rect">
            <a:avLst/>
          </a:prstGeom>
        </p:spPr>
      </p:pic>
    </p:spTree>
    <p:extLst>
      <p:ext uri="{BB962C8B-B14F-4D97-AF65-F5344CB8AC3E}">
        <p14:creationId xmlns:p14="http://schemas.microsoft.com/office/powerpoint/2010/main" val="867484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le 1"/>
          <p:cNvSpPr>
            <a:spLocks noGrp="1"/>
          </p:cNvSpPr>
          <p:nvPr>
            <p:ph type="title"/>
          </p:nvPr>
        </p:nvSpPr>
        <p:spPr>
          <a:xfrm>
            <a:off x="110174" y="76200"/>
            <a:ext cx="8397560" cy="1143000"/>
          </a:xfrm>
        </p:spPr>
        <p:txBody>
          <a:bodyPr>
            <a:noAutofit/>
          </a:bodyPr>
          <a:lstStyle/>
          <a:p>
            <a:r>
              <a:rPr lang="en-US" b="1" cap="small" dirty="0">
                <a:solidFill>
                  <a:srgbClr val="002649"/>
                </a:solidFill>
                <a:latin typeface="Garamond" panose="02020404030301010803" pitchFamily="18" charset="0"/>
              </a:rPr>
              <a:t>Connecticut</a:t>
            </a:r>
            <a:endParaRPr lang="en-US" dirty="0">
              <a:latin typeface="Garamond" panose="02020404030301010803" pitchFamily="18" charset="0"/>
            </a:endParaRPr>
          </a:p>
        </p:txBody>
      </p:sp>
      <p:grpSp>
        <p:nvGrpSpPr>
          <p:cNvPr id="10" name="Group 9"/>
          <p:cNvGrpSpPr/>
          <p:nvPr/>
        </p:nvGrpSpPr>
        <p:grpSpPr>
          <a:xfrm rot="10800000">
            <a:off x="8595360" y="0"/>
            <a:ext cx="548640" cy="6858000"/>
            <a:chOff x="0" y="0"/>
            <a:chExt cx="548640" cy="7040880"/>
          </a:xfrm>
        </p:grpSpPr>
        <p:sp>
          <p:nvSpPr>
            <p:cNvPr id="15" name="Round Single Corner Rectangle 14"/>
            <p:cNvSpPr/>
            <p:nvPr/>
          </p:nvSpPr>
          <p:spPr>
            <a:xfrm>
              <a:off x="0" y="0"/>
              <a:ext cx="304800" cy="1463040"/>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Conclusions</a:t>
              </a:r>
            </a:p>
          </p:txBody>
        </p:sp>
        <p:sp>
          <p:nvSpPr>
            <p:cNvPr id="16" name="Round Single Corner Rectangle 15"/>
            <p:cNvSpPr/>
            <p:nvPr/>
          </p:nvSpPr>
          <p:spPr>
            <a:xfrm>
              <a:off x="0" y="1371600"/>
              <a:ext cx="304800" cy="1463040"/>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Results</a:t>
              </a:r>
            </a:p>
          </p:txBody>
        </p:sp>
        <p:sp>
          <p:nvSpPr>
            <p:cNvPr id="17" name="Round Single Corner Rectangle 16"/>
            <p:cNvSpPr/>
            <p:nvPr/>
          </p:nvSpPr>
          <p:spPr>
            <a:xfrm>
              <a:off x="0" y="2743200"/>
              <a:ext cx="304800" cy="1463040"/>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Methods</a:t>
              </a:r>
            </a:p>
          </p:txBody>
        </p:sp>
        <p:sp>
          <p:nvSpPr>
            <p:cNvPr id="18" name="Round Single Corner Rectangle 17"/>
            <p:cNvSpPr/>
            <p:nvPr/>
          </p:nvSpPr>
          <p:spPr>
            <a:xfrm>
              <a:off x="0" y="4114800"/>
              <a:ext cx="304800" cy="1463040"/>
            </a:xfrm>
            <a:prstGeom prst="round1Rect">
              <a:avLst>
                <a:gd name="adj" fmla="val 50000"/>
              </a:avLst>
            </a:prstGeom>
            <a:solidFill>
              <a:schemeClr val="accent1">
                <a:lumMod val="40000"/>
                <a:lumOff val="60000"/>
              </a:schemeClr>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small" spc="0" normalizeH="0" baseline="0" noProof="0" dirty="0">
                  <a:ln>
                    <a:noFill/>
                  </a:ln>
                  <a:solidFill>
                    <a:srgbClr val="002649"/>
                  </a:solidFill>
                  <a:effectLst/>
                  <a:uLnTx/>
                  <a:uFillTx/>
                  <a:latin typeface="Calibri"/>
                  <a:ea typeface="+mn-ea"/>
                  <a:cs typeface="+mn-cs"/>
                </a:rPr>
                <a:t>Objectives</a:t>
              </a:r>
            </a:p>
          </p:txBody>
        </p:sp>
        <p:sp>
          <p:nvSpPr>
            <p:cNvPr id="19" name="Round Single Corner Rectangle 18"/>
            <p:cNvSpPr/>
            <p:nvPr/>
          </p:nvSpPr>
          <p:spPr>
            <a:xfrm>
              <a:off x="0" y="5486400"/>
              <a:ext cx="548640" cy="1554480"/>
            </a:xfrm>
            <a:prstGeom prst="round1Rect">
              <a:avLst>
                <a:gd name="adj" fmla="val 50000"/>
              </a:avLst>
            </a:prstGeom>
            <a:solidFill>
              <a:schemeClr val="bg1"/>
            </a:solidFill>
            <a:ln>
              <a:solidFill>
                <a:srgbClr val="00264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small" spc="0" normalizeH="0" baseline="0" noProof="0" dirty="0">
                  <a:ln>
                    <a:noFill/>
                  </a:ln>
                  <a:solidFill>
                    <a:srgbClr val="002649"/>
                  </a:solidFill>
                  <a:effectLst/>
                  <a:uLnTx/>
                  <a:uFillTx/>
                  <a:latin typeface="Calibri"/>
                  <a:ea typeface="+mn-ea"/>
                  <a:cs typeface="+mn-cs"/>
                </a:rPr>
                <a:t>Background</a:t>
              </a:r>
            </a:p>
          </p:txBody>
        </p:sp>
      </p:grpSp>
      <p:sp>
        <p:nvSpPr>
          <p:cNvPr id="20" name="Content Placeholder 2">
            <a:extLst>
              <a:ext uri="{FF2B5EF4-FFF2-40B4-BE49-F238E27FC236}">
                <a16:creationId xmlns:a16="http://schemas.microsoft.com/office/drawing/2014/main" id="{48BB1566-3176-4CDF-9B0F-71D4B2A1908B}"/>
              </a:ext>
            </a:extLst>
          </p:cNvPr>
          <p:cNvSpPr>
            <a:spLocks noGrp="1"/>
          </p:cNvSpPr>
          <p:nvPr>
            <p:ph idx="1"/>
          </p:nvPr>
        </p:nvSpPr>
        <p:spPr>
          <a:xfrm>
            <a:off x="19050" y="1239802"/>
            <a:ext cx="8667750" cy="5541998"/>
          </a:xfrm>
        </p:spPr>
        <p:txBody>
          <a:bodyPr>
            <a:noAutofit/>
          </a:bodyPr>
          <a:lstStyle/>
          <a:p>
            <a:pPr>
              <a:buClrTx/>
            </a:pPr>
            <a:r>
              <a:rPr lang="en-US" sz="2600" cap="none" dirty="0">
                <a:latin typeface="Garamond" panose="02020404030301010803" pitchFamily="18" charset="0"/>
              </a:rPr>
              <a:t>CT DPH: Over 300,000 residential wells in CT, serving approximately 23% of the State’s population.</a:t>
            </a:r>
          </a:p>
          <a:p>
            <a:pPr>
              <a:buClrTx/>
            </a:pPr>
            <a:r>
              <a:rPr lang="en-US" sz="2600" cap="none" dirty="0">
                <a:latin typeface="Garamond" panose="02020404030301010803" pitchFamily="18" charset="0"/>
              </a:rPr>
              <a:t>CT does not require homeowners to routinely test.</a:t>
            </a:r>
          </a:p>
          <a:p>
            <a:pPr>
              <a:buClrTx/>
            </a:pPr>
            <a:r>
              <a:rPr lang="en-US" sz="2600" cap="none" dirty="0">
                <a:latin typeface="Garamond" panose="02020404030301010803" pitchFamily="18" charset="0"/>
              </a:rPr>
              <a:t>USGS: Previous research on arsenic and uranium distributions show </a:t>
            </a:r>
            <a:r>
              <a:rPr lang="en-US" sz="2600" b="1" cap="none" dirty="0">
                <a:latin typeface="Garamond" panose="02020404030301010803" pitchFamily="18" charset="0"/>
              </a:rPr>
              <a:t>underlying geology</a:t>
            </a:r>
            <a:r>
              <a:rPr lang="en-US" sz="2600" cap="none" dirty="0">
                <a:latin typeface="Garamond" panose="02020404030301010803" pitchFamily="18" charset="0"/>
              </a:rPr>
              <a:t> is the source of the contaminants.</a:t>
            </a:r>
          </a:p>
        </p:txBody>
      </p:sp>
      <p:pic>
        <p:nvPicPr>
          <p:cNvPr id="3" name="Picture 2">
            <a:extLst>
              <a:ext uri="{FF2B5EF4-FFF2-40B4-BE49-F238E27FC236}">
                <a16:creationId xmlns:a16="http://schemas.microsoft.com/office/drawing/2014/main" id="{714A15C6-43BE-477F-AA92-6745FBC526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7229" y="4096987"/>
            <a:ext cx="3684148" cy="2451633"/>
          </a:xfrm>
          <a:prstGeom prst="rect">
            <a:avLst/>
          </a:prstGeom>
        </p:spPr>
      </p:pic>
      <p:pic>
        <p:nvPicPr>
          <p:cNvPr id="5" name="Picture 4">
            <a:extLst>
              <a:ext uri="{FF2B5EF4-FFF2-40B4-BE49-F238E27FC236}">
                <a16:creationId xmlns:a16="http://schemas.microsoft.com/office/drawing/2014/main" id="{11964AF0-9D3E-4964-A64D-CF2900DF20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414" y="4096986"/>
            <a:ext cx="3677451" cy="2451633"/>
          </a:xfrm>
          <a:prstGeom prst="rect">
            <a:avLst/>
          </a:prstGeom>
        </p:spPr>
      </p:pic>
    </p:spTree>
    <p:extLst>
      <p:ext uri="{BB962C8B-B14F-4D97-AF65-F5344CB8AC3E}">
        <p14:creationId xmlns:p14="http://schemas.microsoft.com/office/powerpoint/2010/main" val="2638526064"/>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1536</TotalTime>
  <Words>1331</Words>
  <Application>Microsoft Office PowerPoint</Application>
  <PresentationFormat>On-screen Show (4:3)</PresentationFormat>
  <Paragraphs>296</Paragraphs>
  <Slides>28</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Garamond</vt:lpstr>
      <vt:lpstr>Tw Cen MT</vt:lpstr>
      <vt:lpstr>Droplet</vt:lpstr>
      <vt:lpstr> Examining Distributions of Arsenic and Uranium in Domestic Wells Within the Deep River Quadrangle</vt:lpstr>
      <vt:lpstr>Groundwater</vt:lpstr>
      <vt:lpstr>Arsenic and Uranium in GW</vt:lpstr>
      <vt:lpstr>Sources of Arsenic</vt:lpstr>
      <vt:lpstr>Recent Studies (Arsenic)</vt:lpstr>
      <vt:lpstr>Early Studies (Uranium)</vt:lpstr>
      <vt:lpstr>Recent Studies (Uranium)</vt:lpstr>
      <vt:lpstr>New England</vt:lpstr>
      <vt:lpstr>Connecticut</vt:lpstr>
      <vt:lpstr>Connecticut (cont.)</vt:lpstr>
      <vt:lpstr>Our Study</vt:lpstr>
      <vt:lpstr>Study Site: Connecticut Deep River Quadrangle</vt:lpstr>
      <vt:lpstr>Study Objectives</vt:lpstr>
      <vt:lpstr>Sample Distribution</vt:lpstr>
      <vt:lpstr>Sample Distribution</vt:lpstr>
      <vt:lpstr>Arsenic Distribution</vt:lpstr>
      <vt:lpstr>Arsenic Distribution</vt:lpstr>
      <vt:lpstr>Arsenic Concentrations per Lithology</vt:lpstr>
      <vt:lpstr>Uranium Distribution</vt:lpstr>
      <vt:lpstr>Uranium Concentrations per Lithology</vt:lpstr>
      <vt:lpstr>Arsenic and Uranium by Lithology</vt:lpstr>
      <vt:lpstr>pH by Lithology</vt:lpstr>
      <vt:lpstr>DO by Lithology</vt:lpstr>
      <vt:lpstr>Conclusions</vt:lpstr>
      <vt:lpstr>Going Forward (Arsenic)</vt:lpstr>
      <vt:lpstr>Going Forward (Uranium)</vt:lpstr>
      <vt:lpstr>Going Forward</vt:lpstr>
      <vt:lpstr>Thank You!  Questions?</vt:lpstr>
    </vt:vector>
  </TitlesOfParts>
  <Company>Eastern Connecticut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Groundwater Sampling Influences Risk Assessment of Arsenic in Fractured Rock Aquifers</dc:title>
  <dc:creator>EES1</dc:creator>
  <cp:lastModifiedBy>Mase,Bryce F(student)</cp:lastModifiedBy>
  <cp:revision>212</cp:revision>
  <dcterms:created xsi:type="dcterms:W3CDTF">2016-11-08T00:10:32Z</dcterms:created>
  <dcterms:modified xsi:type="dcterms:W3CDTF">2019-03-27T23:00:13Z</dcterms:modified>
</cp:coreProperties>
</file>